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70" r:id="rId15"/>
    <p:sldId id="271" r:id="rId16"/>
    <p:sldId id="269"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howGuides="1">
      <p:cViewPr varScale="1">
        <p:scale>
          <a:sx n="104" d="100"/>
          <a:sy n="104" d="100"/>
        </p:scale>
        <p:origin x="-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E8FA084-0666-4061-8D36-89321879EDC4}" type="datetimeFigureOut">
              <a:rPr lang="en-US" smtClean="0"/>
              <a:pPr/>
              <a:t>6/20/2010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6BD504E-F3EF-48D3-ACDF-8E64DD7A44B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8FA084-0666-4061-8D36-89321879EDC4}" type="datetimeFigureOut">
              <a:rPr lang="en-US" smtClean="0"/>
              <a:pPr/>
              <a:t>6/20/2010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8FA084-0666-4061-8D36-89321879EDC4}" type="datetimeFigureOut">
              <a:rPr lang="en-US" smtClean="0"/>
              <a:pPr/>
              <a:t>6/20/2010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8FA084-0666-4061-8D36-89321879EDC4}" type="datetimeFigureOut">
              <a:rPr lang="en-US" smtClean="0"/>
              <a:pPr/>
              <a:t>6/20/2010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8FA084-0666-4061-8D36-89321879EDC4}" type="datetimeFigureOut">
              <a:rPr lang="en-US" smtClean="0"/>
              <a:pPr/>
              <a:t>6/20/2010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6BD504E-F3EF-48D3-ACDF-8E64DD7A44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8FA084-0666-4061-8D36-89321879EDC4}" type="datetimeFigureOut">
              <a:rPr lang="en-US" smtClean="0"/>
              <a:pPr/>
              <a:t>6/20/2010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8FA084-0666-4061-8D36-89321879EDC4}" type="datetimeFigureOut">
              <a:rPr lang="en-US" smtClean="0"/>
              <a:pPr/>
              <a:t>6/20/2010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8FA084-0666-4061-8D36-89321879EDC4}" type="datetimeFigureOut">
              <a:rPr lang="en-US" smtClean="0"/>
              <a:pPr/>
              <a:t>6/20/2010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FA084-0666-4061-8D36-89321879EDC4}" type="datetimeFigureOut">
              <a:rPr lang="en-US" smtClean="0"/>
              <a:pPr/>
              <a:t>6/20/2010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8FA084-0666-4061-8D36-89321879EDC4}" type="datetimeFigureOut">
              <a:rPr lang="en-US" smtClean="0"/>
              <a:pPr/>
              <a:t>6/20/2010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8FA084-0666-4061-8D36-89321879EDC4}" type="datetimeFigureOut">
              <a:rPr lang="en-US" smtClean="0"/>
              <a:pPr/>
              <a:t>6/20/2010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BD504E-F3EF-48D3-ACDF-8E64DD7A44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8FA084-0666-4061-8D36-89321879EDC4}" type="datetimeFigureOut">
              <a:rPr lang="en-US" smtClean="0"/>
              <a:pPr/>
              <a:t>6/20/2010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6BD504E-F3EF-48D3-ACDF-8E64DD7A44B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00108"/>
            <a:ext cx="8077200" cy="1673352"/>
          </a:xfrm>
        </p:spPr>
        <p:txBody>
          <a:bodyPr>
            <a:normAutofit fontScale="90000"/>
          </a:bodyPr>
          <a:lstStyle/>
          <a:p>
            <a:pPr algn="ctr"/>
            <a:r>
              <a:rPr lang="en-US" sz="3200" dirty="0" smtClean="0"/>
              <a:t>Objective vs. Perceived Air-pollution as a Factor of Housing Pricing: A Case Study of the Greater Haifa Metropolitan Area</a:t>
            </a:r>
            <a:endParaRPr lang="en-US" sz="3200" dirty="0"/>
          </a:p>
        </p:txBody>
      </p:sp>
      <p:sp>
        <p:nvSpPr>
          <p:cNvPr id="3" name="Subtitle 2"/>
          <p:cNvSpPr>
            <a:spLocks noGrp="1"/>
          </p:cNvSpPr>
          <p:nvPr>
            <p:ph type="subTitle" idx="1"/>
          </p:nvPr>
        </p:nvSpPr>
        <p:spPr>
          <a:xfrm>
            <a:off x="533400" y="3214686"/>
            <a:ext cx="8077200" cy="1499616"/>
          </a:xfrm>
        </p:spPr>
        <p:txBody>
          <a:bodyPr>
            <a:normAutofit/>
          </a:bodyPr>
          <a:lstStyle/>
          <a:p>
            <a:pPr algn="ctr"/>
            <a:r>
              <a:rPr lang="en-US" sz="2400" dirty="0" smtClean="0"/>
              <a:t>Boris A. Portnov</a:t>
            </a:r>
          </a:p>
          <a:p>
            <a:pPr algn="ctr"/>
            <a:r>
              <a:rPr lang="en-US" sz="2400" dirty="0" smtClean="0"/>
              <a:t>Graduate School of Management, University of Haifa, Israel (e-mail: Portnov@nrem.haifa.ac.il)</a:t>
            </a:r>
            <a:endParaRPr lang="en-US" sz="2400" dirty="0"/>
          </a:p>
        </p:txBody>
      </p:sp>
      <p:sp>
        <p:nvSpPr>
          <p:cNvPr id="4" name="TextBox 3"/>
          <p:cNvSpPr txBox="1"/>
          <p:nvPr/>
        </p:nvSpPr>
        <p:spPr>
          <a:xfrm>
            <a:off x="928662" y="6000768"/>
            <a:ext cx="7572428" cy="646331"/>
          </a:xfrm>
          <a:prstGeom prst="rect">
            <a:avLst/>
          </a:prstGeom>
          <a:noFill/>
        </p:spPr>
        <p:txBody>
          <a:bodyPr wrap="square" rtlCol="0">
            <a:spAutoFit/>
          </a:bodyPr>
          <a:lstStyle/>
          <a:p>
            <a:pPr algn="ctr"/>
            <a:r>
              <a:rPr lang="en-US" dirty="0" smtClean="0"/>
              <a:t>European Real Estate Society </a:t>
            </a:r>
            <a:r>
              <a:rPr lang="en-US" dirty="0" err="1" smtClean="0"/>
              <a:t>ERES</a:t>
            </a:r>
            <a:r>
              <a:rPr lang="en-US" dirty="0" smtClean="0"/>
              <a:t> 2010 Conference - Milan</a:t>
            </a:r>
            <a:r>
              <a:rPr lang="en-US" dirty="0"/>
              <a:t>, Italy </a:t>
            </a:r>
            <a:r>
              <a:rPr lang="en-US" dirty="0" err="1"/>
              <a:t>23</a:t>
            </a:r>
            <a:r>
              <a:rPr lang="en-US" sz="2000" baseline="30000" dirty="0" err="1"/>
              <a:t>rd</a:t>
            </a:r>
            <a:r>
              <a:rPr lang="en-US" dirty="0" err="1"/>
              <a:t>-26</a:t>
            </a:r>
            <a:r>
              <a:rPr lang="en-US" baseline="30000" dirty="0" err="1"/>
              <a:t>th</a:t>
            </a:r>
            <a:r>
              <a:rPr lang="en-US" dirty="0"/>
              <a:t> June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air pollution data</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Source</a:t>
            </a:r>
            <a:r>
              <a:rPr lang="en-US" dirty="0" smtClean="0"/>
              <a:t>: 20 air quality monitoring stations for sulfur dioxide (</a:t>
            </a:r>
            <a:r>
              <a:rPr lang="en-US" dirty="0" err="1" smtClean="0"/>
              <a:t>SO</a:t>
            </a:r>
            <a:r>
              <a:rPr lang="en-US" baseline="-25000" dirty="0" err="1" smtClean="0"/>
              <a:t>2</a:t>
            </a:r>
            <a:r>
              <a:rPr lang="en-US" dirty="0" smtClean="0"/>
              <a:t>) and 9 stations that for </a:t>
            </a:r>
            <a:r>
              <a:rPr lang="en-US" dirty="0" err="1" smtClean="0"/>
              <a:t>PM</a:t>
            </a:r>
            <a:r>
              <a:rPr lang="en-US" baseline="-25000" dirty="0" err="1" smtClean="0"/>
              <a:t>10</a:t>
            </a:r>
            <a:r>
              <a:rPr lang="en-US" baseline="-25000" dirty="0" smtClean="0"/>
              <a:t> </a:t>
            </a:r>
            <a:r>
              <a:rPr lang="en-US" dirty="0" smtClean="0"/>
              <a:t>(particulate matters with a cut-off diameter of 10 microns).</a:t>
            </a:r>
          </a:p>
          <a:p>
            <a:r>
              <a:rPr lang="en-US" u="sng" dirty="0" smtClean="0"/>
              <a:t>Processing</a:t>
            </a:r>
            <a:r>
              <a:rPr lang="en-US" dirty="0" smtClean="0"/>
              <a:t>: Long term observations for 2002-2007, averaged and interpolated by </a:t>
            </a:r>
            <a:r>
              <a:rPr lang="en-US" i="1" dirty="0" err="1" smtClean="0"/>
              <a:t>kriging</a:t>
            </a:r>
            <a:r>
              <a:rPr lang="en-US" dirty="0" smtClean="0"/>
              <a:t>, to obtain continuous pollution surfaces covering the entire study area. </a:t>
            </a:r>
          </a:p>
          <a:p>
            <a:r>
              <a:rPr lang="en-US" u="sng" dirty="0" smtClean="0"/>
              <a:t>Linking</a:t>
            </a:r>
            <a:r>
              <a:rPr lang="en-US" dirty="0" smtClean="0"/>
              <a:t>: Individual apartments were juxtaposed over pollution surfaces, and </a:t>
            </a:r>
            <a:r>
              <a:rPr lang="en-US" dirty="0" err="1" smtClean="0"/>
              <a:t>SO</a:t>
            </a:r>
            <a:r>
              <a:rPr lang="en-US" baseline="-25000" dirty="0" err="1" smtClean="0"/>
              <a:t>2</a:t>
            </a:r>
            <a:r>
              <a:rPr lang="en-US" dirty="0" smtClean="0"/>
              <a:t> and </a:t>
            </a:r>
            <a:r>
              <a:rPr lang="en-US" dirty="0" err="1" smtClean="0"/>
              <a:t>PM</a:t>
            </a:r>
            <a:r>
              <a:rPr lang="en-US" baseline="-25000" dirty="0" err="1" smtClean="0"/>
              <a:t>10</a:t>
            </a:r>
            <a:r>
              <a:rPr lang="en-US" dirty="0" smtClean="0"/>
              <a:t> pollution estimates obtained for the locations of individual apartments  using the "spatial join" tool in the </a:t>
            </a:r>
            <a:r>
              <a:rPr lang="en-US" dirty="0" err="1" smtClean="0"/>
              <a:t>ArcGIS9.x</a:t>
            </a:r>
            <a:r>
              <a:rPr lang="en-US" baseline="30000" dirty="0" err="1" smtClean="0"/>
              <a:t>TM</a:t>
            </a:r>
            <a:r>
              <a:rPr lang="en-US" dirty="0" smtClean="0"/>
              <a:t> software.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phases</a:t>
            </a:r>
            <a:endParaRPr lang="en-US" dirty="0"/>
          </a:p>
        </p:txBody>
      </p:sp>
      <p:sp>
        <p:nvSpPr>
          <p:cNvPr id="3" name="Content Placeholder 2"/>
          <p:cNvSpPr>
            <a:spLocks noGrp="1"/>
          </p:cNvSpPr>
          <p:nvPr>
            <p:ph idx="1"/>
          </p:nvPr>
        </p:nvSpPr>
        <p:spPr/>
        <p:txBody>
          <a:bodyPr/>
          <a:lstStyle/>
          <a:p>
            <a:r>
              <a:rPr lang="en-US" dirty="0" smtClean="0"/>
              <a:t>Direct comparison between objective and subjective air pollution estimates;</a:t>
            </a:r>
          </a:p>
          <a:p>
            <a:r>
              <a:rPr lang="en-US" dirty="0" smtClean="0"/>
              <a:t>Hedonic regression analysis using subjective and objective air pollution estimates, controlled for property and neighborhood characteristics;</a:t>
            </a:r>
          </a:p>
          <a:p>
            <a:r>
              <a:rPr lang="en-US" dirty="0" smtClean="0"/>
              <a:t>Analysis of spatial dependency of residuals and spatial lag modeling;</a:t>
            </a:r>
          </a:p>
          <a:p>
            <a:r>
              <a:rPr lang="en-US" dirty="0" smtClean="0"/>
              <a:t>Simulation of the effect of air pollution on property prices.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variables</a:t>
            </a:r>
            <a:endParaRPr lang="en-US" dirty="0"/>
          </a:p>
        </p:txBody>
      </p:sp>
      <p:sp>
        <p:nvSpPr>
          <p:cNvPr id="3" name="Content Placeholder 2"/>
          <p:cNvSpPr>
            <a:spLocks noGrp="1"/>
          </p:cNvSpPr>
          <p:nvPr>
            <p:ph idx="1"/>
          </p:nvPr>
        </p:nvSpPr>
        <p:spPr>
          <a:xfrm>
            <a:off x="692931" y="1643050"/>
            <a:ext cx="7758138" cy="4709160"/>
          </a:xfrm>
        </p:spPr>
        <p:txBody>
          <a:bodyPr/>
          <a:lstStyle/>
          <a:p>
            <a:r>
              <a:rPr lang="en-US" dirty="0" smtClean="0"/>
              <a:t>Apartment size (</a:t>
            </a:r>
            <a:r>
              <a:rPr lang="en-US" dirty="0" err="1" smtClean="0"/>
              <a:t>m</a:t>
            </a:r>
            <a:r>
              <a:rPr lang="en-US" baseline="30000" dirty="0" err="1" smtClean="0"/>
              <a:t>2</a:t>
            </a:r>
            <a:r>
              <a:rPr lang="en-US" dirty="0" smtClean="0"/>
              <a:t> of the floor area); </a:t>
            </a:r>
          </a:p>
          <a:p>
            <a:r>
              <a:rPr lang="en-US" dirty="0" smtClean="0"/>
              <a:t>Sale year (coded as a set of indicator variables); </a:t>
            </a:r>
          </a:p>
          <a:p>
            <a:r>
              <a:rPr lang="en-US" dirty="0" smtClean="0"/>
              <a:t>Elevation of the apartment above the sea level (used as a proxy for the income level of local residents); </a:t>
            </a:r>
          </a:p>
          <a:p>
            <a:r>
              <a:rPr lang="en-US" dirty="0" smtClean="0"/>
              <a:t>Proximities to parks, industries  and main roads (m).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a:bodyPr>
          <a:lstStyle/>
          <a:p>
            <a:r>
              <a:rPr lang="en-US" sz="4400" dirty="0" smtClean="0"/>
              <a:t>Research results</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a:t>
            </a:r>
            <a:r>
              <a:rPr lang="en-US" sz="1800" dirty="0" err="1" smtClean="0"/>
              <a:t>2</a:t>
            </a:r>
            <a:r>
              <a:rPr lang="en-US" dirty="0" smtClean="0"/>
              <a:t> vs. Subjective estimates</a:t>
            </a:r>
            <a:endParaRPr lang="en-US" dirty="0"/>
          </a:p>
        </p:txBody>
      </p:sp>
      <p:pic>
        <p:nvPicPr>
          <p:cNvPr id="22530" name="Picture 2"/>
          <p:cNvPicPr>
            <a:picLocks noGrp="1" noChangeAspect="1" noChangeArrowheads="1"/>
          </p:cNvPicPr>
          <p:nvPr>
            <p:ph idx="1"/>
          </p:nvPr>
        </p:nvPicPr>
        <p:blipFill>
          <a:blip r:embed="rId2"/>
          <a:srcRect/>
          <a:stretch>
            <a:fillRect/>
          </a:stretch>
        </p:blipFill>
        <p:spPr bwMode="auto">
          <a:xfrm>
            <a:off x="357157" y="1337858"/>
            <a:ext cx="4091541" cy="43057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22532" name="Picture 4"/>
          <p:cNvPicPr>
            <a:picLocks noChangeAspect="1" noChangeArrowheads="1"/>
          </p:cNvPicPr>
          <p:nvPr/>
        </p:nvPicPr>
        <p:blipFill>
          <a:blip r:embed="rId3"/>
          <a:srcRect/>
          <a:stretch>
            <a:fillRect/>
          </a:stretch>
        </p:blipFill>
        <p:spPr bwMode="auto">
          <a:xfrm>
            <a:off x="4751486" y="1357298"/>
            <a:ext cx="4128177" cy="3286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5572132" y="4786322"/>
            <a:ext cx="2714644" cy="369332"/>
          </a:xfrm>
          <a:prstGeom prst="rect">
            <a:avLst/>
          </a:prstGeom>
          <a:noFill/>
        </p:spPr>
        <p:txBody>
          <a:bodyPr wrap="square" rtlCol="0">
            <a:spAutoFit/>
          </a:bodyPr>
          <a:lstStyle/>
          <a:p>
            <a:pPr algn="ctr"/>
            <a:r>
              <a:rPr lang="en-US" dirty="0" smtClean="0">
                <a:solidFill>
                  <a:srgbClr val="FFC000"/>
                </a:solidFill>
              </a:rPr>
              <a:t>Subjective estimates</a:t>
            </a:r>
            <a:endParaRPr lang="en-US" dirty="0">
              <a:solidFill>
                <a:srgbClr val="FFC000"/>
              </a:solidFill>
            </a:endParaRPr>
          </a:p>
        </p:txBody>
      </p:sp>
      <p:sp>
        <p:nvSpPr>
          <p:cNvPr id="8" name="TextBox 7"/>
          <p:cNvSpPr txBox="1"/>
          <p:nvPr/>
        </p:nvSpPr>
        <p:spPr>
          <a:xfrm>
            <a:off x="714348" y="5786454"/>
            <a:ext cx="2928958" cy="369332"/>
          </a:xfrm>
          <a:prstGeom prst="rect">
            <a:avLst/>
          </a:prstGeom>
          <a:noFill/>
        </p:spPr>
        <p:txBody>
          <a:bodyPr wrap="square" rtlCol="0">
            <a:spAutoFit/>
          </a:bodyPr>
          <a:lstStyle/>
          <a:p>
            <a:pPr algn="ctr"/>
            <a:r>
              <a:rPr lang="en-US" dirty="0" err="1" smtClean="0">
                <a:solidFill>
                  <a:srgbClr val="FFC000"/>
                </a:solidFill>
              </a:rPr>
              <a:t>SO</a:t>
            </a:r>
            <a:r>
              <a:rPr lang="en-US" baseline="-25000" dirty="0" err="1" smtClean="0">
                <a:solidFill>
                  <a:srgbClr val="FFC000"/>
                </a:solidFill>
              </a:rPr>
              <a:t>2</a:t>
            </a:r>
            <a:r>
              <a:rPr lang="en-US" dirty="0" smtClean="0">
                <a:solidFill>
                  <a:srgbClr val="FFC000"/>
                </a:solidFill>
              </a:rPr>
              <a:t> pollution</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PM</a:t>
            </a:r>
            <a:r>
              <a:rPr lang="en-US" sz="2800" baseline="-25000" dirty="0" err="1" smtClean="0"/>
              <a:t>10</a:t>
            </a:r>
            <a:r>
              <a:rPr lang="en-US" dirty="0" smtClean="0"/>
              <a:t> vs. subjective estimates</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4714876" y="1571612"/>
            <a:ext cx="4214842" cy="33551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3554" name="Picture 2"/>
          <p:cNvPicPr>
            <a:picLocks noChangeAspect="1" noChangeArrowheads="1"/>
          </p:cNvPicPr>
          <p:nvPr/>
        </p:nvPicPr>
        <p:blipFill>
          <a:blip r:embed="rId3"/>
          <a:srcRect/>
          <a:stretch>
            <a:fillRect/>
          </a:stretch>
        </p:blipFill>
        <p:spPr bwMode="auto">
          <a:xfrm>
            <a:off x="285720" y="1571612"/>
            <a:ext cx="4205882" cy="435771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5429256" y="5143512"/>
            <a:ext cx="2714644" cy="369332"/>
          </a:xfrm>
          <a:prstGeom prst="rect">
            <a:avLst/>
          </a:prstGeom>
          <a:noFill/>
        </p:spPr>
        <p:txBody>
          <a:bodyPr wrap="square" rtlCol="0">
            <a:spAutoFit/>
          </a:bodyPr>
          <a:lstStyle/>
          <a:p>
            <a:pPr algn="ctr"/>
            <a:r>
              <a:rPr lang="en-US" dirty="0" smtClean="0">
                <a:solidFill>
                  <a:srgbClr val="FFC000"/>
                </a:solidFill>
              </a:rPr>
              <a:t>Subjective estimates</a:t>
            </a:r>
            <a:endParaRPr lang="en-US" dirty="0">
              <a:solidFill>
                <a:srgbClr val="FFC000"/>
              </a:solidFill>
            </a:endParaRPr>
          </a:p>
        </p:txBody>
      </p:sp>
      <p:sp>
        <p:nvSpPr>
          <p:cNvPr id="7" name="TextBox 6"/>
          <p:cNvSpPr txBox="1"/>
          <p:nvPr/>
        </p:nvSpPr>
        <p:spPr>
          <a:xfrm>
            <a:off x="1285852" y="6072206"/>
            <a:ext cx="2500330" cy="369332"/>
          </a:xfrm>
          <a:prstGeom prst="rect">
            <a:avLst/>
          </a:prstGeom>
          <a:noFill/>
        </p:spPr>
        <p:txBody>
          <a:bodyPr wrap="square" rtlCol="0">
            <a:spAutoFit/>
          </a:bodyPr>
          <a:lstStyle/>
          <a:p>
            <a:r>
              <a:rPr lang="en-US" dirty="0" err="1" smtClean="0">
                <a:solidFill>
                  <a:srgbClr val="FFC000"/>
                </a:solidFill>
              </a:rPr>
              <a:t>PM</a:t>
            </a:r>
            <a:r>
              <a:rPr lang="en-US" baseline="-25000" dirty="0" err="1" smtClean="0">
                <a:solidFill>
                  <a:srgbClr val="FFC000"/>
                </a:solidFill>
              </a:rPr>
              <a:t>10</a:t>
            </a:r>
            <a:r>
              <a:rPr lang="en-US" dirty="0" smtClean="0">
                <a:solidFill>
                  <a:srgbClr val="FFC000"/>
                </a:solidFill>
              </a:rPr>
              <a:t> air pollution</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Scatterplots</a:t>
            </a:r>
            <a:endParaRPr lang="en-US" dirty="0"/>
          </a:p>
        </p:txBody>
      </p:sp>
      <p:pic>
        <p:nvPicPr>
          <p:cNvPr id="21506" name="Picture 2"/>
          <p:cNvPicPr>
            <a:picLocks noGrp="1" noChangeAspect="1" noChangeArrowheads="1"/>
          </p:cNvPicPr>
          <p:nvPr>
            <p:ph idx="1"/>
          </p:nvPr>
        </p:nvPicPr>
        <p:blipFill>
          <a:blip r:embed="rId2"/>
          <a:srcRect/>
          <a:stretch>
            <a:fillRect/>
          </a:stretch>
        </p:blipFill>
        <p:spPr bwMode="auto">
          <a:xfrm>
            <a:off x="357158" y="1357298"/>
            <a:ext cx="4572032" cy="36612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1507" name="Picture 3"/>
          <p:cNvPicPr>
            <a:picLocks noChangeAspect="1" noChangeArrowheads="1"/>
          </p:cNvPicPr>
          <p:nvPr/>
        </p:nvPicPr>
        <p:blipFill>
          <a:blip r:embed="rId3"/>
          <a:srcRect/>
          <a:stretch>
            <a:fillRect/>
          </a:stretch>
        </p:blipFill>
        <p:spPr bwMode="auto">
          <a:xfrm>
            <a:off x="4786314" y="1500174"/>
            <a:ext cx="4080000" cy="327184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TextBox 6"/>
          <p:cNvSpPr txBox="1"/>
          <p:nvPr/>
        </p:nvSpPr>
        <p:spPr>
          <a:xfrm>
            <a:off x="1000100" y="5072074"/>
            <a:ext cx="3357586" cy="830997"/>
          </a:xfrm>
          <a:prstGeom prst="rect">
            <a:avLst/>
          </a:prstGeom>
          <a:noFill/>
        </p:spPr>
        <p:txBody>
          <a:bodyPr wrap="square" rtlCol="0">
            <a:spAutoFit/>
          </a:bodyPr>
          <a:lstStyle/>
          <a:p>
            <a:pPr algn="ctr"/>
            <a:r>
              <a:rPr lang="en-US" sz="2400" dirty="0" err="1" smtClean="0"/>
              <a:t>SO</a:t>
            </a:r>
            <a:r>
              <a:rPr lang="en-US" sz="2400" baseline="-25000" dirty="0" err="1" smtClean="0"/>
              <a:t>2</a:t>
            </a:r>
            <a:r>
              <a:rPr lang="en-US" sz="2400" baseline="-25000" dirty="0" smtClean="0"/>
              <a:t> </a:t>
            </a:r>
            <a:r>
              <a:rPr lang="en-US" sz="2400" dirty="0" smtClean="0"/>
              <a:t>(X) vs. subjective estimates (Y)</a:t>
            </a:r>
            <a:endParaRPr lang="en-US" sz="2400" dirty="0"/>
          </a:p>
        </p:txBody>
      </p:sp>
      <p:sp>
        <p:nvSpPr>
          <p:cNvPr id="8" name="TextBox 7"/>
          <p:cNvSpPr txBox="1"/>
          <p:nvPr/>
        </p:nvSpPr>
        <p:spPr>
          <a:xfrm>
            <a:off x="5214942" y="4929198"/>
            <a:ext cx="3357586" cy="1107996"/>
          </a:xfrm>
          <a:prstGeom prst="rect">
            <a:avLst/>
          </a:prstGeom>
          <a:noFill/>
        </p:spPr>
        <p:txBody>
          <a:bodyPr wrap="square" rtlCol="0">
            <a:spAutoFit/>
          </a:bodyPr>
          <a:lstStyle/>
          <a:p>
            <a:pPr algn="ctr"/>
            <a:r>
              <a:rPr lang="en-US" sz="2400" dirty="0" err="1" smtClean="0"/>
              <a:t>PM</a:t>
            </a:r>
            <a:r>
              <a:rPr lang="en-US" sz="2400" baseline="-25000" dirty="0" err="1" smtClean="0"/>
              <a:t>10</a:t>
            </a:r>
            <a:r>
              <a:rPr lang="en-US" sz="2400" dirty="0" smtClean="0"/>
              <a:t> (X) vs. subjective estimates (Y)</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conclusions</a:t>
            </a:r>
            <a:endParaRPr lang="en-US" dirty="0"/>
          </a:p>
        </p:txBody>
      </p:sp>
      <p:sp>
        <p:nvSpPr>
          <p:cNvPr id="3" name="Content Placeholder 2"/>
          <p:cNvSpPr>
            <a:spLocks noGrp="1"/>
          </p:cNvSpPr>
          <p:nvPr>
            <p:ph idx="1"/>
          </p:nvPr>
        </p:nvSpPr>
        <p:spPr/>
        <p:txBody>
          <a:bodyPr>
            <a:normAutofit fontScale="92500"/>
          </a:bodyPr>
          <a:lstStyle/>
          <a:p>
            <a:r>
              <a:rPr lang="en-US" dirty="0" smtClean="0"/>
              <a:t>The "objective" and "subjective" air pollution maps bear little similarity. </a:t>
            </a:r>
          </a:p>
          <a:p>
            <a:r>
              <a:rPr lang="en-US" dirty="0" smtClean="0"/>
              <a:t>Notably, the neighborhoods adjacent to the city's industrial zones are perceived by survey respondents as more polluted than they actually are. </a:t>
            </a:r>
          </a:p>
          <a:p>
            <a:r>
              <a:rPr lang="en-US" dirty="0" smtClean="0"/>
              <a:t>Concurrently, the heavily polluted neighborhood in the northwestern and southeastern parts of the city, relatively remote from industrial zones, are perceived by the survey respondents as having relatively clean air.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models</a:t>
            </a:r>
            <a:endParaRPr lang="en-US" dirty="0"/>
          </a:p>
        </p:txBody>
      </p:sp>
      <p:pic>
        <p:nvPicPr>
          <p:cNvPr id="24578" name="Picture 2"/>
          <p:cNvPicPr>
            <a:picLocks noGrp="1" noChangeAspect="1" noChangeArrowheads="1"/>
          </p:cNvPicPr>
          <p:nvPr>
            <p:ph idx="1"/>
          </p:nvPr>
        </p:nvPicPr>
        <p:blipFill>
          <a:blip r:embed="rId2"/>
          <a:srcRect/>
          <a:stretch>
            <a:fillRect/>
          </a:stretch>
        </p:blipFill>
        <p:spPr bwMode="auto">
          <a:xfrm>
            <a:off x="642910" y="1357298"/>
            <a:ext cx="7786742" cy="49514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5143504" y="4071942"/>
            <a:ext cx="2286016" cy="11430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1143000"/>
          </a:xfrm>
        </p:spPr>
        <p:txBody>
          <a:bodyPr>
            <a:noAutofit/>
          </a:bodyPr>
          <a:lstStyle/>
          <a:p>
            <a:r>
              <a:rPr lang="en-US" sz="3200" dirty="0" smtClean="0"/>
              <a:t>Simulation test of apartment price change to plausible changes in air pollution </a:t>
            </a:r>
            <a:endParaRPr lang="en-US" sz="3200" dirty="0"/>
          </a:p>
        </p:txBody>
      </p:sp>
      <p:pic>
        <p:nvPicPr>
          <p:cNvPr id="25602" name="Picture 2"/>
          <p:cNvPicPr>
            <a:picLocks noGrp="1" noChangeAspect="1" noChangeArrowheads="1"/>
          </p:cNvPicPr>
          <p:nvPr>
            <p:ph idx="1"/>
          </p:nvPr>
        </p:nvPicPr>
        <p:blipFill>
          <a:blip r:embed="rId2"/>
          <a:srcRect/>
          <a:stretch>
            <a:fillRect/>
          </a:stretch>
        </p:blipFill>
        <p:spPr bwMode="auto">
          <a:xfrm>
            <a:off x="729142" y="2928934"/>
            <a:ext cx="7685715" cy="177142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a:t>
            </a:r>
            <a:endParaRPr lang="en-US" dirty="0"/>
          </a:p>
        </p:txBody>
      </p:sp>
      <p:sp>
        <p:nvSpPr>
          <p:cNvPr id="3" name="Content Placeholder 2"/>
          <p:cNvSpPr>
            <a:spLocks noGrp="1"/>
          </p:cNvSpPr>
          <p:nvPr>
            <p:ph idx="1"/>
          </p:nvPr>
        </p:nvSpPr>
        <p:spPr/>
        <p:txBody>
          <a:bodyPr>
            <a:normAutofit/>
          </a:bodyPr>
          <a:lstStyle/>
          <a:p>
            <a:r>
              <a:rPr lang="en-US" dirty="0" smtClean="0"/>
              <a:t>As well known, market prices of residential properties are affected by several environmental factors, including landscape views, noise, vegetation, and </a:t>
            </a:r>
            <a:r>
              <a:rPr lang="en-US" i="1" dirty="0" smtClean="0"/>
              <a:t>air quality;</a:t>
            </a:r>
          </a:p>
          <a:p>
            <a:r>
              <a:rPr lang="en-US" dirty="0" smtClean="0"/>
              <a:t>According to several recent studies, an increase of air pollution by 1 ppb of Ozone (an air pollutant strongly associated with visible smog) tends to decrease real estate values by up to 7% (</a:t>
            </a:r>
            <a:r>
              <a:rPr lang="en-US" dirty="0" err="1" smtClean="0"/>
              <a:t>Beron</a:t>
            </a:r>
            <a:r>
              <a:rPr lang="en-US" dirty="0" smtClean="0"/>
              <a:t> </a:t>
            </a:r>
            <a:r>
              <a:rPr lang="en-US" i="1" dirty="0" smtClean="0"/>
              <a:t>et al</a:t>
            </a:r>
            <a:r>
              <a:rPr lang="en-US" dirty="0" smtClean="0"/>
              <a:t>., 2001; </a:t>
            </a:r>
            <a:r>
              <a:rPr lang="en-US" dirty="0" err="1" smtClean="0"/>
              <a:t>Anselin</a:t>
            </a:r>
            <a:r>
              <a:rPr lang="en-US" dirty="0" smtClean="0"/>
              <a:t> and </a:t>
            </a:r>
            <a:r>
              <a:rPr lang="en-US" dirty="0" err="1" smtClean="0"/>
              <a:t>Losano-Gracia</a:t>
            </a:r>
            <a:r>
              <a:rPr lang="en-US" dirty="0" smtClean="0"/>
              <a:t>, 2008).</a:t>
            </a:r>
          </a:p>
          <a:p>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(1)</a:t>
            </a:r>
            <a:endParaRPr lang="en-US" dirty="0"/>
          </a:p>
        </p:txBody>
      </p:sp>
      <p:sp>
        <p:nvSpPr>
          <p:cNvPr id="3" name="Content Placeholder 2"/>
          <p:cNvSpPr>
            <a:spLocks noGrp="1"/>
          </p:cNvSpPr>
          <p:nvPr>
            <p:ph idx="1"/>
          </p:nvPr>
        </p:nvSpPr>
        <p:spPr/>
        <p:txBody>
          <a:bodyPr>
            <a:normAutofit fontScale="92500"/>
          </a:bodyPr>
          <a:lstStyle/>
          <a:p>
            <a:r>
              <a:rPr lang="en-US" dirty="0" smtClean="0"/>
              <a:t>There appears to be no strong association between objective air pollution measurements and subjective air pollution estimates;</a:t>
            </a:r>
          </a:p>
          <a:p>
            <a:r>
              <a:rPr lang="en-US" dirty="0" smtClean="0"/>
              <a:t>Subjective estimates of air pollution are found to be consistently higher in close proximity to industrial areas, and in neighborhoods located on low elevations.</a:t>
            </a:r>
          </a:p>
          <a:p>
            <a:r>
              <a:rPr lang="en-US" dirty="0" smtClean="0"/>
              <a:t>Neighborhoods located near parks and open areas are air quality "winners" according to the poll respondents, which is not always the case, when objective air pollution measurements are used.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the present study indicates, housing prices in urbanized areas can better be explained by subjective evaluations rather than objective measurements. </a:t>
            </a:r>
          </a:p>
          <a:p>
            <a:r>
              <a:rPr lang="en-US" dirty="0" smtClean="0"/>
              <a:t>Subjective evaluations can thus be used in real estate appraisal for improving hedonic price models, especially in computer assisted mass appraisal (</a:t>
            </a:r>
            <a:r>
              <a:rPr lang="en-US" dirty="0" err="1" smtClean="0"/>
              <a:t>CAMA</a:t>
            </a:r>
            <a:r>
              <a:rPr lang="en-US" dirty="0" smtClean="0"/>
              <a:t>) systems.</a:t>
            </a:r>
          </a:p>
          <a:p>
            <a:r>
              <a:rPr lang="en-US" dirty="0" smtClean="0"/>
              <a:t> Subjective evaluations can also be helpful for planners and decision-makers, enabling them to understand better the potential effect of physical improvements (such as road construction, industrial location, etc.) on residential prices and individual welfare. </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Conlcusions</a:t>
            </a:r>
            <a:r>
              <a:rPr lang="en-US" dirty="0" smtClean="0"/>
              <a:t> (2)</a:t>
            </a:r>
            <a:endParaRPr lang="en-US" dirty="0"/>
          </a:p>
        </p:txBody>
      </p:sp>
      <p:sp>
        <p:nvSpPr>
          <p:cNvPr id="3" name="Content Placeholder 2"/>
          <p:cNvSpPr>
            <a:spLocks noGrp="1"/>
          </p:cNvSpPr>
          <p:nvPr>
            <p:ph idx="1"/>
          </p:nvPr>
        </p:nvSpPr>
        <p:spPr/>
        <p:txBody>
          <a:bodyPr/>
          <a:lstStyle/>
          <a:p>
            <a:r>
              <a:rPr lang="en-US" dirty="0" smtClean="0"/>
              <a:t>Local authorities may also find subjective evaluations useful as a guideline for their efforts to maximize the local revenue base from real estate taxation and turnover rates, and for improving the overall image of the place.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sz="2400" dirty="0" err="1" smtClean="0"/>
              <a:t>Berezansky</a:t>
            </a:r>
            <a:r>
              <a:rPr lang="en-US" sz="2400" dirty="0" smtClean="0"/>
              <a:t>, B., </a:t>
            </a:r>
            <a:r>
              <a:rPr lang="en-US" sz="2400" b="1" dirty="0" smtClean="0"/>
              <a:t>Portnov B.A.</a:t>
            </a:r>
            <a:r>
              <a:rPr lang="en-US" sz="2400" dirty="0" smtClean="0"/>
              <a:t> and B. </a:t>
            </a:r>
            <a:r>
              <a:rPr lang="en-US" sz="2400" dirty="0" err="1" smtClean="0"/>
              <a:t>Barzilai</a:t>
            </a:r>
            <a:r>
              <a:rPr lang="en-US" sz="2400" dirty="0" smtClean="0"/>
              <a:t>, Objective vs. Perceived Air-pollution as a Factor of Housing Pricing: A Case Study of the Greater Haifa Metropolitan Area, </a:t>
            </a:r>
            <a:r>
              <a:rPr lang="en-US" sz="2400" i="1" dirty="0" smtClean="0"/>
              <a:t>Journal of Real Estate Literature</a:t>
            </a:r>
            <a:r>
              <a:rPr lang="en-US" sz="2400" dirty="0" smtClean="0"/>
              <a:t>, 2010, 18(1): 99-122 (in press).</a:t>
            </a:r>
          </a:p>
          <a:p>
            <a:r>
              <a:rPr lang="en-US" sz="2400" dirty="0" smtClean="0"/>
              <a:t>University of Haifa Real Estate Valuation and Management Program: http://management.haifa.ac.il/index.php/component/content/article/2-info/16-mba-nadlan-program</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a:t>
            </a:r>
            <a:endParaRPr lang="en-US" dirty="0"/>
          </a:p>
        </p:txBody>
      </p:sp>
      <p:sp>
        <p:nvSpPr>
          <p:cNvPr id="3" name="Content Placeholder 2"/>
          <p:cNvSpPr>
            <a:spLocks noGrp="1"/>
          </p:cNvSpPr>
          <p:nvPr>
            <p:ph idx="1"/>
          </p:nvPr>
        </p:nvSpPr>
        <p:spPr/>
        <p:txBody>
          <a:bodyPr>
            <a:normAutofit/>
          </a:bodyPr>
          <a:lstStyle/>
          <a:p>
            <a:r>
              <a:rPr lang="en-US" sz="2600" dirty="0" smtClean="0"/>
              <a:t>Since </a:t>
            </a:r>
            <a:r>
              <a:rPr lang="en-US" sz="2600" i="1" dirty="0" smtClean="0"/>
              <a:t>clean air </a:t>
            </a:r>
            <a:r>
              <a:rPr lang="en-US" sz="2600" dirty="0" smtClean="0"/>
              <a:t>is not an explicit market good, for which price can be established directly by market forces, "indirect" methods (such as the Hedonic Price Method) are commonly used to estimate its effect empirically. </a:t>
            </a:r>
          </a:p>
          <a:p>
            <a:r>
              <a:rPr lang="en-US" sz="2600" dirty="0" smtClean="0"/>
              <a:t>These "indirect" methods are based actual transactions and empirical measurements, and assume that decision-makers </a:t>
            </a:r>
            <a:r>
              <a:rPr lang="en-US" sz="2600" u="sng" dirty="0" smtClean="0"/>
              <a:t>possess all the necessary information and always act rationally, attempting to maximize their personal utility.</a:t>
            </a:r>
            <a:endParaRPr lang="en-US" sz="26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lnSpcReduction="10000"/>
          </a:bodyPr>
          <a:lstStyle/>
          <a:p>
            <a:r>
              <a:rPr lang="en-US" dirty="0" smtClean="0"/>
              <a:t>However, when, in the process of their location decision-making, apartment buyers weigh one property or location against the other, their choices </a:t>
            </a:r>
            <a:r>
              <a:rPr lang="en-US" i="1" dirty="0" smtClean="0"/>
              <a:t>are not necessarily rational. </a:t>
            </a:r>
          </a:p>
          <a:p>
            <a:r>
              <a:rPr lang="en-US" dirty="0" smtClean="0"/>
              <a:t>Their rationality is essentially "bounded" by available information, limited processing capacity, errors of judgment, and inability to foretell the future. </a:t>
            </a:r>
          </a:p>
          <a:p>
            <a:r>
              <a:rPr lang="en-US" dirty="0" smtClean="0"/>
              <a:t>As a result, real estate decisions are most often made according to </a:t>
            </a:r>
            <a:r>
              <a:rPr lang="en-US" u="sng" dirty="0" smtClean="0"/>
              <a:t>personal perceptions of the place and limited information available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goal</a:t>
            </a:r>
            <a:endParaRPr lang="en-US" dirty="0"/>
          </a:p>
        </p:txBody>
      </p:sp>
      <p:sp>
        <p:nvSpPr>
          <p:cNvPr id="3" name="Content Placeholder 2"/>
          <p:cNvSpPr>
            <a:spLocks noGrp="1"/>
          </p:cNvSpPr>
          <p:nvPr>
            <p:ph idx="1"/>
          </p:nvPr>
        </p:nvSpPr>
        <p:spPr/>
        <p:txBody>
          <a:bodyPr/>
          <a:lstStyle/>
          <a:p>
            <a:r>
              <a:rPr lang="en-US" dirty="0" smtClean="0"/>
              <a:t>The present study examines and compares the real estate price effects of </a:t>
            </a:r>
            <a:r>
              <a:rPr lang="en-US" u="sng" dirty="0" smtClean="0"/>
              <a:t>objective</a:t>
            </a:r>
            <a:r>
              <a:rPr lang="en-US" dirty="0" smtClean="0"/>
              <a:t> (that is, field measured ambient air quality pollution levels) and </a:t>
            </a:r>
            <a:r>
              <a:rPr lang="en-US" u="sng" dirty="0" smtClean="0"/>
              <a:t>subjective perceptions of air quality</a:t>
            </a:r>
            <a:r>
              <a:rPr lang="en-US" dirty="0" smtClean="0"/>
              <a:t> obtained through questionnaires distributed among local residents.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a:xfrm>
            <a:off x="428596" y="1643050"/>
            <a:ext cx="8286808" cy="4709160"/>
          </a:xfrm>
        </p:spPr>
        <p:txBody>
          <a:bodyPr>
            <a:normAutofit/>
          </a:bodyPr>
          <a:lstStyle/>
          <a:p>
            <a:pPr marL="651510" lvl="0" indent="-514350">
              <a:buSzPct val="100000"/>
              <a:buFont typeface="+mj-lt"/>
              <a:buAutoNum type="arabicPeriod"/>
            </a:pPr>
            <a:r>
              <a:rPr lang="en-US" dirty="0" smtClean="0"/>
              <a:t>To determine the strength of the link between “objective” and “subjective” measures of air quality, and</a:t>
            </a:r>
          </a:p>
          <a:p>
            <a:pPr marL="651510" lvl="0" indent="-514350">
              <a:buSzPct val="100000"/>
              <a:buFont typeface="+mj-lt"/>
              <a:buAutoNum type="arabicPeriod"/>
            </a:pPr>
            <a:r>
              <a:rPr lang="en-US" dirty="0" smtClean="0"/>
              <a:t>To establish whether the "subjective" measures of ambient air quality perform better in explaining the variation of apartment prices than objectively measured  air pollution levels.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4" y="142852"/>
            <a:ext cx="3043230" cy="1143000"/>
          </a:xfrm>
        </p:spPr>
        <p:txBody>
          <a:bodyPr/>
          <a:lstStyle/>
          <a:p>
            <a:r>
              <a:rPr lang="en-US" dirty="0" smtClean="0"/>
              <a:t>Study area</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42910" y="772912"/>
            <a:ext cx="5214974" cy="565648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extBox 8"/>
          <p:cNvSpPr txBox="1"/>
          <p:nvPr/>
        </p:nvSpPr>
        <p:spPr>
          <a:xfrm>
            <a:off x="6000760" y="1285860"/>
            <a:ext cx="2786082" cy="3108543"/>
          </a:xfrm>
          <a:prstGeom prst="rect">
            <a:avLst/>
          </a:prstGeom>
          <a:noFill/>
        </p:spPr>
        <p:txBody>
          <a:bodyPr wrap="square" rtlCol="0">
            <a:spAutoFit/>
          </a:bodyPr>
          <a:lstStyle/>
          <a:p>
            <a:r>
              <a:rPr lang="en-US" sz="2800" dirty="0" smtClean="0"/>
              <a:t>The City of </a:t>
            </a:r>
            <a:r>
              <a:rPr lang="en-US" sz="2800" i="1" dirty="0" smtClean="0"/>
              <a:t>Haifa</a:t>
            </a:r>
            <a:r>
              <a:rPr lang="en-US" sz="2800" dirty="0" smtClean="0"/>
              <a:t> and its two suburbs – </a:t>
            </a:r>
            <a:r>
              <a:rPr lang="en-US" sz="2800" i="1" dirty="0" err="1" smtClean="0"/>
              <a:t>Kiryat</a:t>
            </a:r>
            <a:r>
              <a:rPr lang="en-US" sz="2800" i="1" dirty="0" smtClean="0"/>
              <a:t> </a:t>
            </a:r>
            <a:r>
              <a:rPr lang="en-US" sz="2800" i="1" dirty="0" err="1" smtClean="0"/>
              <a:t>Haim</a:t>
            </a:r>
            <a:r>
              <a:rPr lang="en-US" sz="2800" dirty="0" smtClean="0"/>
              <a:t> and </a:t>
            </a:r>
            <a:r>
              <a:rPr lang="en-US" sz="2800" i="1" dirty="0" err="1" smtClean="0"/>
              <a:t>Kiryat</a:t>
            </a:r>
            <a:r>
              <a:rPr lang="en-US" sz="2800" i="1" dirty="0" smtClean="0"/>
              <a:t> </a:t>
            </a:r>
            <a:r>
              <a:rPr lang="en-US" sz="2800" i="1" dirty="0" err="1" smtClean="0"/>
              <a:t>Shmuel</a:t>
            </a:r>
            <a:r>
              <a:rPr lang="en-US" sz="2800" dirty="0" smtClean="0"/>
              <a:t> (a total of 300,000 residents)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a:t>
            </a:r>
            <a:endParaRPr lang="en-US" dirty="0"/>
          </a:p>
        </p:txBody>
      </p:sp>
      <p:sp>
        <p:nvSpPr>
          <p:cNvPr id="3" name="Content Placeholder 2"/>
          <p:cNvSpPr>
            <a:spLocks noGrp="1"/>
          </p:cNvSpPr>
          <p:nvPr>
            <p:ph idx="1"/>
          </p:nvPr>
        </p:nvSpPr>
        <p:spPr/>
        <p:txBody>
          <a:bodyPr>
            <a:normAutofit fontScale="92500"/>
          </a:bodyPr>
          <a:lstStyle/>
          <a:p>
            <a:r>
              <a:rPr lang="en-US" u="sng" dirty="0" smtClean="0"/>
              <a:t>Real estate data</a:t>
            </a:r>
            <a:r>
              <a:rPr lang="en-US" dirty="0" smtClean="0"/>
              <a:t>: A sample of 926 housing units sold in </a:t>
            </a:r>
            <a:r>
              <a:rPr lang="en-US" dirty="0" err="1" smtClean="0"/>
              <a:t>GHMA</a:t>
            </a:r>
            <a:r>
              <a:rPr lang="en-US" dirty="0" smtClean="0"/>
              <a:t> in 1998-2007 was drawn from the Apartments &amp; Houses’ Sales (AHS) Database, maintained by the Israel Tax Authority, and matched by market transactions maintained by a local real estate appraiser agency;</a:t>
            </a:r>
          </a:p>
          <a:p>
            <a:r>
              <a:rPr lang="en-US" u="sng" dirty="0" smtClean="0"/>
              <a:t>Residential survey</a:t>
            </a:r>
            <a:r>
              <a:rPr lang="en-US" dirty="0" smtClean="0"/>
              <a:t>: 200 adult residents of </a:t>
            </a:r>
            <a:r>
              <a:rPr lang="en-US" dirty="0" err="1" smtClean="0"/>
              <a:t>GHMA</a:t>
            </a:r>
            <a:r>
              <a:rPr lang="en-US" dirty="0" smtClean="0"/>
              <a:t> (aged 20 to 60+) were selected at random and asked to rank air pollution levels in each of the 42 city neighborhoods </a:t>
            </a:r>
            <a:r>
              <a:rPr lang="en-US" dirty="0" err="1" smtClean="0"/>
              <a:t>ona</a:t>
            </a:r>
            <a:r>
              <a:rPr lang="en-US" dirty="0" smtClean="0"/>
              <a:t> 0-5 scale, from "absolutely unpolluted" (0) to "extremely polluted"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Neighborhood map</a:t>
            </a:r>
            <a:endParaRPr lang="en-US" dirty="0"/>
          </a:p>
        </p:txBody>
      </p:sp>
      <p:pic>
        <p:nvPicPr>
          <p:cNvPr id="20482" name="Picture 2"/>
          <p:cNvPicPr>
            <a:picLocks noGrp="1" noChangeAspect="1" noChangeArrowheads="1"/>
          </p:cNvPicPr>
          <p:nvPr>
            <p:ph idx="1"/>
          </p:nvPr>
        </p:nvPicPr>
        <p:blipFill>
          <a:blip r:embed="rId2"/>
          <a:srcRect/>
          <a:stretch>
            <a:fillRect/>
          </a:stretch>
        </p:blipFill>
        <p:spPr bwMode="auto">
          <a:xfrm>
            <a:off x="571472" y="1500174"/>
            <a:ext cx="5497923" cy="47085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5" name="TextBox 4"/>
          <p:cNvSpPr txBox="1"/>
          <p:nvPr/>
        </p:nvSpPr>
        <p:spPr>
          <a:xfrm>
            <a:off x="6215074" y="1490008"/>
            <a:ext cx="2571768" cy="1938992"/>
          </a:xfrm>
          <a:prstGeom prst="rect">
            <a:avLst/>
          </a:prstGeom>
          <a:noFill/>
        </p:spPr>
        <p:txBody>
          <a:bodyPr wrap="square" rtlCol="0">
            <a:spAutoFit/>
          </a:bodyPr>
          <a:lstStyle/>
          <a:p>
            <a:r>
              <a:rPr lang="en-US" sz="2400" dirty="0" smtClean="0"/>
              <a:t>Ranking scale: </a:t>
            </a:r>
          </a:p>
          <a:p>
            <a:r>
              <a:rPr lang="en-US" sz="2400" dirty="0" smtClean="0"/>
              <a:t>from "absolutely unpolluted" (0) to "extremely polluted" (5)</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222</TotalTime>
  <Words>1154</Words>
  <Application>Microsoft Office PowerPoint</Application>
  <PresentationFormat>On-screen Show (4:3)</PresentationFormat>
  <Paragraphs>71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Objective vs. Perceived Air-pollution as a Factor of Housing Pricing: A Case Study of the Greater Haifa Metropolitan Area</vt:lpstr>
      <vt:lpstr>Background (1)</vt:lpstr>
      <vt:lpstr>Background (2)</vt:lpstr>
      <vt:lpstr>Rationale</vt:lpstr>
      <vt:lpstr>Study goal</vt:lpstr>
      <vt:lpstr>Research objectives:</vt:lpstr>
      <vt:lpstr>Study area</vt:lpstr>
      <vt:lpstr>Data sources</vt:lpstr>
      <vt:lpstr>Neighborhood map</vt:lpstr>
      <vt:lpstr>Objective air pollution data</vt:lpstr>
      <vt:lpstr>Analysis phases</vt:lpstr>
      <vt:lpstr>Control variables</vt:lpstr>
      <vt:lpstr>Research results</vt:lpstr>
      <vt:lpstr>SO2 vs. Subjective estimates</vt:lpstr>
      <vt:lpstr>PM10 vs. subjective estimates</vt:lpstr>
      <vt:lpstr>Scatterplots</vt:lpstr>
      <vt:lpstr>Preliminary conclusions</vt:lpstr>
      <vt:lpstr>Regression models</vt:lpstr>
      <vt:lpstr>Simulation test of apartment price change to plausible changes in air pollution </vt:lpstr>
      <vt:lpstr>Conclusions (1)</vt:lpstr>
      <vt:lpstr>Conclusions (2)</vt:lpstr>
      <vt:lpstr>Conlcusions (2)</vt:lpstr>
      <vt:lpstr>For more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 vs. Perceived Air-pollution as a Factor of Housing Pricing: A Case Study of the Greater Haifa Metropolitan Area</dc:title>
  <dc:creator>none</dc:creator>
  <cp:lastModifiedBy>none</cp:lastModifiedBy>
  <cp:revision>74</cp:revision>
  <dcterms:created xsi:type="dcterms:W3CDTF">2010-05-03T14:38:12Z</dcterms:created>
  <dcterms:modified xsi:type="dcterms:W3CDTF">2010-06-20T13:46:42Z</dcterms:modified>
</cp:coreProperties>
</file>