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8" r:id="rId13"/>
    <p:sldId id="267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RSMerasmusSans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RSMerasmusSans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RSMerasmusSans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RSMerasmusSans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RSMerasmusSans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RSMerasmusSans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RSMerasmusSans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RSMerasmusSans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RSMerasmusSans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5B7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7294" autoAdjust="0"/>
  </p:normalViewPr>
  <p:slideViewPr>
    <p:cSldViewPr>
      <p:cViewPr>
        <p:scale>
          <a:sx n="75" d="100"/>
          <a:sy n="75" d="100"/>
        </p:scale>
        <p:origin x="-3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40000"/>
              </a:spcBef>
              <a:buFontTx/>
              <a:buChar char="•"/>
              <a:defRPr sz="1200">
                <a:latin typeface="RSMerasmusSans" pitchFamily="2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40000"/>
              </a:spcBef>
              <a:buFontTx/>
              <a:buChar char="•"/>
              <a:defRPr sz="1200">
                <a:latin typeface="RSMerasmusSans" pitchFamily="2" charset="0"/>
                <a:cs typeface="+mn-cs"/>
              </a:defRPr>
            </a:lvl1pPr>
          </a:lstStyle>
          <a:p>
            <a:pPr>
              <a:defRPr/>
            </a:pPr>
            <a:fld id="{4F160295-782C-4D43-9256-ADAAB3981081}" type="datetimeFigureOut">
              <a:rPr lang="en-US"/>
              <a:pPr>
                <a:defRPr/>
              </a:pPr>
              <a:t>6/26/2010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40000"/>
              </a:spcBef>
              <a:buFontTx/>
              <a:buChar char="•"/>
              <a:defRPr sz="1200">
                <a:latin typeface="RSMerasmusSans" pitchFamily="2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40000"/>
              </a:spcBef>
              <a:buFontTx/>
              <a:buChar char="•"/>
              <a:defRPr sz="1200">
                <a:latin typeface="RSMerasmusSans" pitchFamily="2" charset="0"/>
                <a:cs typeface="+mn-cs"/>
              </a:defRPr>
            </a:lvl1pPr>
          </a:lstStyle>
          <a:p>
            <a:pPr>
              <a:defRPr/>
            </a:pPr>
            <a:fld id="{BEBFE29D-0830-412E-8575-74B4EA09AB2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05946D7-1445-493E-B603-B6E0054F1C7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Note: Results  for models 1-3 are obtained using a panel fixed effect model using heteroskedasticy robust standard errors estimated by OLS . Dependent variables are the log of safety (1), satisfaction (2) and participation in local elections (3). Model 3 is estimated using a crossectional model with robust  standard errors, estimated by OLS. In models 4-6  ownershiprates are instrumented by the percentage of houses that provide more than 4 rooms.  The dependent variable is the log of safety (1), satisfaction (2) and participation in local elections (3). Model 3 is estimated using a crosssectional IV-model. Standard errors in parentheses. Significance: *** p&lt;0.01, ** p&lt;0.05, * p&lt;0.1 </a:t>
            </a:r>
          </a:p>
          <a:p>
            <a:endParaRPr lang="en-US" smtClean="0"/>
          </a:p>
          <a:p>
            <a:r>
              <a:rPr lang="en-US" smtClean="0"/>
              <a:t>Non significance for voting is consistent with Engelhardt (2010) 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AA193D-65C9-4CB0-B334-BA657AAB8D0C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Results of A suffer omitted variable bias so results are inconsistent</a:t>
            </a:r>
          </a:p>
          <a:p>
            <a:r>
              <a:rPr lang="en-US" smtClean="0"/>
              <a:t>Fitted values in B are assumed to be uncorrelated with the error term of the model</a:t>
            </a:r>
          </a:p>
          <a:p>
            <a:endParaRPr lang="en-US" smtClean="0"/>
          </a:p>
          <a:p>
            <a:r>
              <a:rPr lang="en-US" smtClean="0"/>
              <a:t>Effects become bigger in model B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BCD293-BA6A-43AF-92DF-68B7E9EBE907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 rot="16200000">
            <a:off x="3817938" y="-1789112"/>
            <a:ext cx="1943100" cy="7772400"/>
          </a:xfrm>
        </p:spPr>
        <p:txBody>
          <a:bodyPr anchor="ctr"/>
          <a:lstStyle>
            <a:lvl1pPr>
              <a:lnSpc>
                <a:spcPct val="80000"/>
              </a:lnSpc>
              <a:defRPr sz="4400" b="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24013" y="3500438"/>
            <a:ext cx="6400800" cy="1127125"/>
          </a:xfrm>
        </p:spPr>
        <p:txBody>
          <a:bodyPr/>
          <a:lstStyle>
            <a:lvl1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-2690813"/>
            <a:ext cx="1871662" cy="8351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6013" y="-2690813"/>
            <a:ext cx="5464175" cy="835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6013" y="1268413"/>
            <a:ext cx="3667125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268413"/>
            <a:ext cx="3668712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 rot="-5400000">
            <a:off x="3923507" y="-2691606"/>
            <a:ext cx="86518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Naam hoofdstuk / paragraaf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268413"/>
            <a:ext cx="7488237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6013" y="6248400"/>
            <a:ext cx="1474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800">
                <a:solidFill>
                  <a:srgbClr val="4D5B7E"/>
                </a:solidFill>
                <a:latin typeface="RSMerasmusSans" pitchFamily="2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248400"/>
            <a:ext cx="3319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800" b="1">
                <a:solidFill>
                  <a:srgbClr val="001A50"/>
                </a:solidFill>
                <a:latin typeface="RSMerasmusSans" pitchFamily="2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1116013" y="260350"/>
            <a:ext cx="74882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40000"/>
              </a:spcBef>
              <a:buFontTx/>
              <a:buChar char="•"/>
              <a:defRPr/>
            </a:pPr>
            <a:endParaRPr lang="nl-NL">
              <a:solidFill>
                <a:srgbClr val="4D5B7E"/>
              </a:solidFill>
              <a:latin typeface="RSMerasmusSans" pitchFamily="2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4D5B7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4D5B7E"/>
          </a:solidFill>
          <a:latin typeface="RSMerasmusSans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4D5B7E"/>
          </a:solidFill>
          <a:latin typeface="RSMerasmusSans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4D5B7E"/>
          </a:solidFill>
          <a:latin typeface="RSMerasmusSans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4D5B7E"/>
          </a:solidFill>
          <a:latin typeface="RSMerasmusSans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rgbClr val="4D5B7E"/>
          </a:solidFill>
          <a:latin typeface="RSMerasmusSans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rgbClr val="4D5B7E"/>
          </a:solidFill>
          <a:latin typeface="RSMerasmusSans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rgbClr val="4D5B7E"/>
          </a:solidFill>
          <a:latin typeface="RSMerasmusSans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rgbClr val="4D5B7E"/>
          </a:solidFill>
          <a:latin typeface="RSMerasmusSans" pitchFamily="2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har char="•"/>
        <a:defRPr sz="1600">
          <a:solidFill>
            <a:srgbClr val="4D5B7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rgbClr val="4D5B7E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har char="•"/>
        <a:defRPr sz="1200">
          <a:solidFill>
            <a:srgbClr val="4D5B7E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har char="–"/>
        <a:defRPr sz="1200">
          <a:solidFill>
            <a:srgbClr val="4D5B7E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har char="»"/>
        <a:defRPr sz="1200">
          <a:solidFill>
            <a:srgbClr val="4D5B7E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har char="»"/>
        <a:defRPr sz="1200">
          <a:solidFill>
            <a:srgbClr val="4D5B7E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har char="»"/>
        <a:defRPr sz="1200">
          <a:solidFill>
            <a:srgbClr val="4D5B7E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har char="»"/>
        <a:defRPr sz="1200">
          <a:solidFill>
            <a:srgbClr val="4D5B7E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har char="»"/>
        <a:defRPr sz="1200">
          <a:solidFill>
            <a:srgbClr val="4D5B7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3288" y="1125538"/>
            <a:ext cx="7772400" cy="1943100"/>
          </a:xfrm>
        </p:spPr>
        <p:txBody>
          <a:bodyPr vert="horz"/>
          <a:lstStyle/>
          <a:p>
            <a:pPr algn="ctr" eaLnBrk="1" hangingPunct="1">
              <a:lnSpc>
                <a:spcPct val="100000"/>
              </a:lnSpc>
            </a:pPr>
            <a:r>
              <a:rPr lang="en-US" sz="3600" smtClean="0"/>
              <a:t>Homeownership externalities, evidence from Rotterdam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88" y="4000500"/>
            <a:ext cx="6400800" cy="1127125"/>
          </a:xfrm>
        </p:spPr>
        <p:txBody>
          <a:bodyPr/>
          <a:lstStyle/>
          <a:p>
            <a:pPr eaLnBrk="1" hangingPunct="1"/>
            <a:r>
              <a:rPr lang="en-US" smtClean="0"/>
              <a:t>Ruben Cox, Dirk Brounen and Peter Neuteboom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ERES Annual Meeting 2010 Milan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 rot="16200000">
            <a:off x="3923507" y="-2691606"/>
            <a:ext cx="865187" cy="6480175"/>
          </a:xfrm>
        </p:spPr>
        <p:txBody>
          <a:bodyPr/>
          <a:lstStyle/>
          <a:p>
            <a:r>
              <a:rPr lang="en-US" smtClean="0"/>
              <a:t>Marginal analysis of the impact of ownership-rates</a:t>
            </a:r>
            <a:endParaRPr lang="en-US" b="0" smtClean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2063" y="1000125"/>
            <a:ext cx="3643312" cy="3214688"/>
          </a:xfrm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28688" y="1214438"/>
            <a:ext cx="4286250" cy="533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40000"/>
              </a:spcBef>
              <a:buFontTx/>
              <a:buChar char="•"/>
            </a:pPr>
            <a:r>
              <a:rPr lang="en-US">
                <a:solidFill>
                  <a:srgbClr val="4D5B7E"/>
                </a:solidFill>
              </a:rPr>
              <a:t>  Consider two scenario’s where        </a:t>
            </a:r>
          </a:p>
          <a:p>
            <a:pPr>
              <a:spcBef>
                <a:spcPct val="40000"/>
              </a:spcBef>
            </a:pPr>
            <a:r>
              <a:rPr lang="en-US">
                <a:solidFill>
                  <a:srgbClr val="4D5B7E"/>
                </a:solidFill>
              </a:rPr>
              <a:t>    ownership increases:</a:t>
            </a:r>
          </a:p>
          <a:p>
            <a:pPr lvl="1">
              <a:spcBef>
                <a:spcPct val="40000"/>
              </a:spcBef>
              <a:buFontTx/>
              <a:buChar char="-"/>
            </a:pPr>
            <a:r>
              <a:rPr lang="en-US">
                <a:solidFill>
                  <a:srgbClr val="4D5B7E"/>
                </a:solidFill>
              </a:rPr>
              <a:t> </a:t>
            </a:r>
            <a:r>
              <a:rPr lang="en-US" sz="1400">
                <a:solidFill>
                  <a:srgbClr val="4D5B7E"/>
                </a:solidFill>
              </a:rPr>
              <a:t>Scenario 1: 10% increase to 15%</a:t>
            </a:r>
          </a:p>
          <a:p>
            <a:pPr lvl="1">
              <a:spcBef>
                <a:spcPct val="40000"/>
              </a:spcBef>
              <a:buFontTx/>
              <a:buChar char="-"/>
            </a:pPr>
            <a:r>
              <a:rPr lang="en-US" sz="1400">
                <a:solidFill>
                  <a:srgbClr val="4D5B7E"/>
                </a:solidFill>
              </a:rPr>
              <a:t> Scenario 2: 10% increase to 60%</a:t>
            </a:r>
          </a:p>
          <a:p>
            <a:pPr lvl="1">
              <a:spcBef>
                <a:spcPct val="40000"/>
              </a:spcBef>
              <a:buFontTx/>
              <a:buChar char="-"/>
            </a:pPr>
            <a:endParaRPr lang="en-US">
              <a:solidFill>
                <a:srgbClr val="4D5B7E"/>
              </a:solidFill>
            </a:endParaRP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US">
                <a:solidFill>
                  <a:srgbClr val="4D5B7E"/>
                </a:solidFill>
              </a:rPr>
              <a:t>   Predicted impact on external effects:</a:t>
            </a:r>
          </a:p>
          <a:p>
            <a:pPr lvl="1">
              <a:spcBef>
                <a:spcPct val="40000"/>
              </a:spcBef>
              <a:buFontTx/>
              <a:buChar char="-"/>
            </a:pPr>
            <a:r>
              <a:rPr lang="en-US">
                <a:solidFill>
                  <a:srgbClr val="4D5B7E"/>
                </a:solidFill>
              </a:rPr>
              <a:t> </a:t>
            </a:r>
            <a:r>
              <a:rPr lang="en-US" sz="1400">
                <a:solidFill>
                  <a:srgbClr val="4D5B7E"/>
                </a:solidFill>
              </a:rPr>
              <a:t>Safety: 1.65/2.26 vs. 0.49/1.0</a:t>
            </a:r>
          </a:p>
          <a:p>
            <a:pPr lvl="1">
              <a:spcBef>
                <a:spcPct val="40000"/>
              </a:spcBef>
              <a:buFontTx/>
              <a:buChar char="-"/>
            </a:pPr>
            <a:r>
              <a:rPr lang="en-US" sz="1400">
                <a:solidFill>
                  <a:srgbClr val="4D5B7E"/>
                </a:solidFill>
              </a:rPr>
              <a:t> Satisfaction: 8.1%/1.6% vs. 16.5%/4.3%</a:t>
            </a:r>
          </a:p>
          <a:p>
            <a:pPr lvl="1">
              <a:spcBef>
                <a:spcPct val="40000"/>
              </a:spcBef>
              <a:buFontTx/>
              <a:buChar char="-"/>
            </a:pPr>
            <a:r>
              <a:rPr lang="en-US" sz="1400">
                <a:solidFill>
                  <a:srgbClr val="4D5B7E"/>
                </a:solidFill>
              </a:rPr>
              <a:t> Voting: 7.1%/1.5% vs/ 9.5%/2.2%</a:t>
            </a:r>
          </a:p>
          <a:p>
            <a:pPr lvl="1">
              <a:spcBef>
                <a:spcPct val="40000"/>
              </a:spcBef>
            </a:pPr>
            <a:endParaRPr lang="en-US" sz="1400">
              <a:solidFill>
                <a:srgbClr val="4D5B7E"/>
              </a:solidFill>
            </a:endParaRP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US">
                <a:solidFill>
                  <a:srgbClr val="4D5B7E"/>
                </a:solidFill>
              </a:rPr>
              <a:t>   Marginal change decreases quite                </a:t>
            </a:r>
          </a:p>
          <a:p>
            <a:pPr>
              <a:spcBef>
                <a:spcPct val="40000"/>
              </a:spcBef>
            </a:pPr>
            <a:r>
              <a:rPr lang="en-US">
                <a:solidFill>
                  <a:srgbClr val="4D5B7E"/>
                </a:solidFill>
              </a:rPr>
              <a:t>     dramatically</a:t>
            </a:r>
          </a:p>
          <a:p>
            <a:pPr>
              <a:spcBef>
                <a:spcPct val="40000"/>
              </a:spcBef>
            </a:pPr>
            <a:endParaRPr lang="en-US">
              <a:solidFill>
                <a:srgbClr val="4D5B7E"/>
              </a:solidFill>
            </a:endParaRP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US">
                <a:solidFill>
                  <a:srgbClr val="4D5B7E"/>
                </a:solidFill>
              </a:rPr>
              <a:t>   A case-study points that the ‘truth’ is </a:t>
            </a:r>
          </a:p>
          <a:p>
            <a:pPr>
              <a:spcBef>
                <a:spcPct val="40000"/>
              </a:spcBef>
            </a:pPr>
            <a:r>
              <a:rPr lang="en-US">
                <a:solidFill>
                  <a:srgbClr val="4D5B7E"/>
                </a:solidFill>
              </a:rPr>
              <a:t>    somewhere between the two estimates</a:t>
            </a:r>
          </a:p>
          <a:p>
            <a:pPr>
              <a:spcBef>
                <a:spcPct val="40000"/>
              </a:spcBef>
              <a:buFontTx/>
              <a:buChar char="•"/>
            </a:pPr>
            <a:endParaRPr lang="en-US">
              <a:solidFill>
                <a:srgbClr val="4D5B7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 rot="16200000">
            <a:off x="3879057" y="-1664494"/>
            <a:ext cx="865188" cy="6480175"/>
          </a:xfrm>
        </p:spPr>
        <p:txBody>
          <a:bodyPr/>
          <a:lstStyle/>
          <a:p>
            <a:r>
              <a:rPr lang="en-US" b="0" smtClean="0"/>
              <a:t>Before (and during)…              	After…</a:t>
            </a:r>
          </a:p>
        </p:txBody>
      </p:sp>
      <p:pic>
        <p:nvPicPr>
          <p:cNvPr id="6" name="Content Placeholder 5" descr="Wallisbloknieu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27550" y="2303463"/>
            <a:ext cx="4289425" cy="2854325"/>
          </a:xfrm>
        </p:spPr>
      </p:pic>
      <p:sp>
        <p:nvSpPr>
          <p:cNvPr id="9" name="Title 1"/>
          <p:cNvSpPr txBox="1">
            <a:spLocks/>
          </p:cNvSpPr>
          <p:nvPr/>
        </p:nvSpPr>
        <p:spPr bwMode="auto">
          <a:xfrm rot="-5400000">
            <a:off x="3850482" y="-2618581"/>
            <a:ext cx="86518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anchor="b"/>
          <a:lstStyle/>
          <a:p>
            <a:pPr eaLnBrk="0" hangingPunct="0">
              <a:defRPr/>
            </a:pPr>
            <a:r>
              <a:rPr lang="en-US" b="1" kern="0" dirty="0">
                <a:solidFill>
                  <a:srgbClr val="4D5B7E"/>
                </a:solidFill>
                <a:latin typeface="+mj-lt"/>
                <a:ea typeface="+mj-ea"/>
                <a:cs typeface="+mj-cs"/>
              </a:rPr>
              <a:t>Case-study: Wallis-</a:t>
            </a:r>
            <a:r>
              <a:rPr lang="en-US" b="1" kern="0" dirty="0" err="1">
                <a:solidFill>
                  <a:srgbClr val="4D5B7E"/>
                </a:solidFill>
                <a:latin typeface="+mj-lt"/>
                <a:ea typeface="+mj-ea"/>
                <a:cs typeface="+mj-cs"/>
              </a:rPr>
              <a:t>blok</a:t>
            </a:r>
            <a:r>
              <a:rPr lang="en-US" b="1" kern="0" dirty="0">
                <a:solidFill>
                  <a:srgbClr val="4D5B7E"/>
                </a:solidFill>
                <a:latin typeface="+mj-lt"/>
                <a:ea typeface="+mj-ea"/>
                <a:cs typeface="+mj-cs"/>
              </a:rPr>
              <a:t> (pre- and post 2004) in </a:t>
            </a:r>
            <a:r>
              <a:rPr lang="en-US" b="1" kern="0" dirty="0" err="1">
                <a:solidFill>
                  <a:srgbClr val="4D5B7E"/>
                </a:solidFill>
                <a:latin typeface="+mj-lt"/>
                <a:ea typeface="+mj-ea"/>
                <a:cs typeface="+mj-cs"/>
              </a:rPr>
              <a:t>Spangen</a:t>
            </a:r>
            <a:endParaRPr lang="en-US" b="1" kern="0" dirty="0">
              <a:solidFill>
                <a:srgbClr val="4D5B7E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 descr="Wallisblo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2286000"/>
            <a:ext cx="38163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981075"/>
            <a:ext cx="71818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052513"/>
            <a:ext cx="7431088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 rot="16200000">
            <a:off x="4355307" y="-3123406"/>
            <a:ext cx="865187" cy="7343775"/>
          </a:xfrm>
        </p:spPr>
        <p:txBody>
          <a:bodyPr/>
          <a:lstStyle/>
          <a:p>
            <a:r>
              <a:rPr lang="en-US" smtClean="0"/>
              <a:t>Results of the case-study: observed vs. predicted changes in external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 rot="16200000">
            <a:off x="3923507" y="-2691606"/>
            <a:ext cx="865187" cy="6480175"/>
          </a:xfrm>
        </p:spPr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Ownership-rates are related to external neighborhood effects, even when allowing ownership-rates to be endogenous.</a:t>
            </a:r>
          </a:p>
          <a:p>
            <a:endParaRPr lang="en-US" smtClean="0"/>
          </a:p>
          <a:p>
            <a:r>
              <a:rPr lang="en-US" smtClean="0"/>
              <a:t>The differences in institutional context between U.S. and the Netherlands are not directly influencing the way external effects materialize.</a:t>
            </a:r>
          </a:p>
          <a:p>
            <a:endParaRPr lang="en-US" smtClean="0"/>
          </a:p>
          <a:p>
            <a:r>
              <a:rPr lang="en-US" smtClean="0"/>
              <a:t>We find a increasing concave relationship between ownership-rates and external effects, indicating that increases in ownership-rates creates diminishing returns in external effects. </a:t>
            </a:r>
          </a:p>
          <a:p>
            <a:endParaRPr lang="en-US" smtClean="0"/>
          </a:p>
          <a:p>
            <a:r>
              <a:rPr lang="en-US" smtClean="0"/>
              <a:t>The marginal increase in external effects is already very small once ownership-rates reach levels around 55 percent.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r>
              <a:rPr lang="en-US" sz="2000" b="1" smtClean="0"/>
              <a:t>Thank you for your attention!</a:t>
            </a:r>
          </a:p>
          <a:p>
            <a:pPr algn="ctr">
              <a:buFontTx/>
              <a:buNone/>
            </a:pPr>
            <a:endParaRPr lang="en-US" sz="2000" b="1" smtClean="0"/>
          </a:p>
          <a:p>
            <a:pPr algn="ctr">
              <a:buFontTx/>
              <a:buNone/>
            </a:pPr>
            <a:endParaRPr lang="en-US" sz="2000" b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 rot="16200000">
            <a:off x="3879057" y="2693194"/>
            <a:ext cx="865187" cy="6480175"/>
          </a:xfrm>
        </p:spPr>
        <p:txBody>
          <a:bodyPr/>
          <a:lstStyle/>
          <a:p>
            <a:r>
              <a:rPr lang="en-US" sz="1200" b="0" smtClean="0"/>
              <a:t>U.S. Department of Housing and Urban Development</a:t>
            </a: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0313" y="1357313"/>
            <a:ext cx="4146550" cy="3702050"/>
          </a:xfrm>
        </p:spPr>
      </p:pic>
      <p:sp>
        <p:nvSpPr>
          <p:cNvPr id="6" name="Title 1"/>
          <p:cNvSpPr txBox="1">
            <a:spLocks/>
          </p:cNvSpPr>
          <p:nvPr/>
        </p:nvSpPr>
        <p:spPr bwMode="auto">
          <a:xfrm rot="-5400000">
            <a:off x="3807619" y="-2521744"/>
            <a:ext cx="865188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anchor="b"/>
          <a:lstStyle/>
          <a:p>
            <a:pPr eaLnBrk="0" hangingPunct="0">
              <a:defRPr/>
            </a:pPr>
            <a:r>
              <a:rPr lang="en-US" b="1" kern="0" dirty="0">
                <a:solidFill>
                  <a:srgbClr val="4D5B7E"/>
                </a:solidFill>
                <a:latin typeface="+mj-lt"/>
                <a:ea typeface="+mj-ea"/>
                <a:cs typeface="+mj-cs"/>
              </a:rPr>
              <a:t>Is the ‘ American Dream’ still alive?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 rot="16200000">
            <a:off x="3923507" y="-2691606"/>
            <a:ext cx="865187" cy="6480175"/>
          </a:xfrm>
        </p:spPr>
        <p:txBody>
          <a:bodyPr/>
          <a:lstStyle/>
          <a:p>
            <a:r>
              <a:rPr lang="en-US" smtClean="0"/>
              <a:t>Research questions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714375" y="1268413"/>
            <a:ext cx="8215313" cy="4392612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z="1800" smtClean="0"/>
              <a:t>Does homeownership create positive external effects in neighborhoods?</a:t>
            </a:r>
          </a:p>
          <a:p>
            <a:endParaRPr lang="en-US" sz="1800" smtClean="0"/>
          </a:p>
          <a:p>
            <a:r>
              <a:rPr lang="en-US" sz="1800" smtClean="0"/>
              <a:t>How do these effects materialize outside the U.S.?</a:t>
            </a:r>
          </a:p>
          <a:p>
            <a:endParaRPr lang="en-US" sz="1800" smtClean="0"/>
          </a:p>
          <a:p>
            <a:r>
              <a:rPr lang="en-US" sz="1800" smtClean="0"/>
              <a:t>Are these external effects – if any – subject to diminishing returns in increases in ownership-rates?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 rot="16200000">
            <a:off x="3923507" y="-2691606"/>
            <a:ext cx="865187" cy="6480175"/>
          </a:xfrm>
        </p:spPr>
        <p:txBody>
          <a:bodyPr/>
          <a:lstStyle/>
          <a:p>
            <a:pPr eaLnBrk="1" hangingPunct="1"/>
            <a:r>
              <a:rPr lang="en-US" smtClean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25" y="1214438"/>
            <a:ext cx="7786688" cy="4786312"/>
          </a:xfrm>
        </p:spPr>
        <p:txBody>
          <a:bodyPr/>
          <a:lstStyle/>
          <a:p>
            <a:pPr eaLnBrk="1" hangingPunct="1">
              <a:buFontTx/>
              <a:buAutoNum type="arabicParenR"/>
            </a:pPr>
            <a:r>
              <a:rPr lang="en-US" sz="1400" b="1" smtClean="0"/>
              <a:t>The subprime crisis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sz="1400" i="1" smtClean="0"/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1400" smtClean="0"/>
              <a:t>Foreclosures reached records in 2009, since low-income households were defaulting on their mortgages (Levy, 2009; FT, 2009)</a:t>
            </a:r>
          </a:p>
          <a:p>
            <a:pPr eaLnBrk="1" hangingPunct="1">
              <a:buFontTx/>
              <a:buNone/>
            </a:pPr>
            <a:endParaRPr lang="en-US" sz="1400" b="1" smtClean="0"/>
          </a:p>
          <a:p>
            <a:pPr eaLnBrk="1" hangingPunct="1">
              <a:buFontTx/>
              <a:buNone/>
            </a:pPr>
            <a:r>
              <a:rPr lang="en-US" sz="1400" b="1" smtClean="0"/>
              <a:t>2)    The academic literature</a:t>
            </a:r>
          </a:p>
          <a:p>
            <a:pPr eaLnBrk="1" hangingPunct="1">
              <a:buFontTx/>
              <a:buNone/>
            </a:pPr>
            <a:endParaRPr lang="en-US" sz="1400" i="1" smtClean="0"/>
          </a:p>
          <a:p>
            <a:pPr eaLnBrk="1" hangingPunct="1">
              <a:buFontTx/>
              <a:buNone/>
            </a:pPr>
            <a:r>
              <a:rPr lang="en-US" sz="1400" smtClean="0"/>
              <a:t>Past studies have been plagued by endogeneity problems which creates problems when trying to derive causal relationships (Haurin et al., 2003; Dietz, 2002)</a:t>
            </a:r>
          </a:p>
          <a:p>
            <a:pPr eaLnBrk="1" hangingPunct="1">
              <a:buFontTx/>
              <a:buNone/>
            </a:pPr>
            <a:endParaRPr lang="en-US" sz="1400" i="1" smtClean="0"/>
          </a:p>
          <a:p>
            <a:pPr eaLnBrk="1" hangingPunct="1">
              <a:buFontTx/>
              <a:buNone/>
            </a:pPr>
            <a:r>
              <a:rPr lang="en-US" sz="1400" smtClean="0"/>
              <a:t>So results might be rather a result of self-selection than the act of homeownership itself (Shlay, 2006)</a:t>
            </a:r>
          </a:p>
          <a:p>
            <a:pPr eaLnBrk="1" hangingPunct="1">
              <a:buFontTx/>
              <a:buNone/>
            </a:pPr>
            <a:endParaRPr lang="en-US" sz="1400" i="1" smtClean="0"/>
          </a:p>
          <a:p>
            <a:pPr eaLnBrk="1" hangingPunct="1">
              <a:buFontTx/>
              <a:buNone/>
            </a:pPr>
            <a:r>
              <a:rPr lang="en-US" sz="1400" smtClean="0"/>
              <a:t>Solutions to this problem: natural experiments such as the Moving to Opportunity Programme (Katz et al., 2001)  or Individual Development Accounts (Engelhardt et al., 2010)</a:t>
            </a:r>
          </a:p>
          <a:p>
            <a:pPr eaLnBrk="1" hangingPunct="1">
              <a:buFontTx/>
              <a:buNone/>
            </a:pPr>
            <a:endParaRPr lang="en-US" sz="1400" smtClean="0"/>
          </a:p>
          <a:p>
            <a:pPr eaLnBrk="1" hangingPunct="1">
              <a:buFontTx/>
              <a:buNone/>
            </a:pPr>
            <a:endParaRPr lang="en-US" sz="1400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 rot="16200000">
            <a:off x="3923507" y="-2691606"/>
            <a:ext cx="865187" cy="6480175"/>
          </a:xfrm>
        </p:spPr>
        <p:txBody>
          <a:bodyPr/>
          <a:lstStyle/>
          <a:p>
            <a:r>
              <a:rPr lang="en-US" smtClean="0"/>
              <a:t>Motivation (2)	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143000" y="1071563"/>
            <a:ext cx="7488238" cy="4392612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Moreover, the evidence so far is primarily U.S. based:</a:t>
            </a:r>
          </a:p>
          <a:p>
            <a:pPr eaLnBrk="1" hangingPunct="1">
              <a:buFontTx/>
              <a:buNone/>
            </a:pPr>
            <a:r>
              <a:rPr lang="en-US" sz="1200" dirty="0" smtClean="0"/>
              <a:t>- 	</a:t>
            </a:r>
            <a:r>
              <a:rPr lang="en-US" sz="1200" dirty="0" err="1" smtClean="0"/>
              <a:t>Engelhardt</a:t>
            </a:r>
            <a:r>
              <a:rPr lang="en-US" sz="1200" dirty="0" smtClean="0"/>
              <a:t> et al. 2010: political and neighborhood involvement, maintenance in Tulsa, OK </a:t>
            </a:r>
          </a:p>
          <a:p>
            <a:pPr eaLnBrk="1" hangingPunct="1">
              <a:buFontTx/>
              <a:buNone/>
            </a:pPr>
            <a:r>
              <a:rPr lang="en-US" sz="1200" dirty="0" smtClean="0"/>
              <a:t>- 	</a:t>
            </a:r>
            <a:r>
              <a:rPr lang="en-US" sz="1200" dirty="0" err="1" smtClean="0"/>
              <a:t>Hilber</a:t>
            </a:r>
            <a:r>
              <a:rPr lang="en-US" sz="1200" dirty="0" smtClean="0"/>
              <a:t> 2005:  externality risk and ownership probability, AHS </a:t>
            </a:r>
          </a:p>
          <a:p>
            <a:pPr eaLnBrk="1" hangingPunct="1">
              <a:buFontTx/>
              <a:buNone/>
            </a:pPr>
            <a:r>
              <a:rPr lang="en-US" sz="1200" dirty="0" smtClean="0"/>
              <a:t>-	</a:t>
            </a:r>
            <a:r>
              <a:rPr lang="en-US" sz="1200" dirty="0" err="1" smtClean="0"/>
              <a:t>Harkness</a:t>
            </a:r>
            <a:r>
              <a:rPr lang="en-US" sz="1200" dirty="0" smtClean="0"/>
              <a:t> &amp; Newman 2002: ownership improves children's outcomes,  PSID </a:t>
            </a:r>
          </a:p>
          <a:p>
            <a:pPr eaLnBrk="1" hangingPunct="1">
              <a:buFontTx/>
              <a:buNone/>
            </a:pPr>
            <a:r>
              <a:rPr lang="en-US" sz="1200" dirty="0" smtClean="0"/>
              <a:t>-	</a:t>
            </a:r>
            <a:r>
              <a:rPr lang="en-US" sz="1200" dirty="0" err="1" smtClean="0"/>
              <a:t>Glaeser</a:t>
            </a:r>
            <a:r>
              <a:rPr lang="en-US" sz="1200" dirty="0" smtClean="0"/>
              <a:t> &amp; </a:t>
            </a:r>
            <a:r>
              <a:rPr lang="en-US" sz="1200" dirty="0" err="1" smtClean="0"/>
              <a:t>Sacerdote</a:t>
            </a:r>
            <a:r>
              <a:rPr lang="en-US" sz="1200" dirty="0" smtClean="0"/>
              <a:t> 2000: influence of the building type on various social indicators, GSS U.S.</a:t>
            </a:r>
          </a:p>
          <a:p>
            <a:pPr eaLnBrk="1" hangingPunct="1">
              <a:buFontTx/>
              <a:buNone/>
            </a:pPr>
            <a:r>
              <a:rPr lang="en-US" sz="1200" dirty="0" smtClean="0"/>
              <a:t>- 	</a:t>
            </a:r>
            <a:r>
              <a:rPr lang="en-US" sz="1200" dirty="0" err="1" smtClean="0"/>
              <a:t>DiPasquale</a:t>
            </a:r>
            <a:r>
              <a:rPr lang="en-US" sz="1200" dirty="0" smtClean="0"/>
              <a:t> &amp; </a:t>
            </a:r>
            <a:r>
              <a:rPr lang="en-US" sz="1200" dirty="0" err="1" smtClean="0"/>
              <a:t>Glaeser</a:t>
            </a:r>
            <a:r>
              <a:rPr lang="en-US" sz="1200" dirty="0" smtClean="0"/>
              <a:t> 1999: variety of social indicators, GSS U.S.</a:t>
            </a:r>
          </a:p>
          <a:p>
            <a:pPr eaLnBrk="1" hangingPunct="1">
              <a:buFontTx/>
              <a:buNone/>
            </a:pPr>
            <a:r>
              <a:rPr lang="en-US" sz="1200" dirty="0" smtClean="0"/>
              <a:t>-	Green &amp; White 1997: performance of children in school, PSID/PUMS</a:t>
            </a:r>
          </a:p>
          <a:p>
            <a:pPr eaLnBrk="1" hangingPunct="1">
              <a:buFontTx/>
              <a:buNone/>
            </a:pPr>
            <a:r>
              <a:rPr lang="en-US" sz="1200" dirty="0" smtClean="0"/>
              <a:t>- 	</a:t>
            </a:r>
            <a:r>
              <a:rPr lang="en-US" sz="1200" dirty="0" err="1" smtClean="0"/>
              <a:t>Rohe</a:t>
            </a:r>
            <a:r>
              <a:rPr lang="en-US" sz="1200" dirty="0" smtClean="0"/>
              <a:t> &amp; Stewart 1996: neighborhood stability (length of tenure), U.S. MSA’s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There is very limited evidence from outside U.S. (such as Holland)..:</a:t>
            </a:r>
          </a:p>
          <a:p>
            <a:pPr>
              <a:buFontTx/>
              <a:buChar char="-"/>
            </a:pPr>
            <a:r>
              <a:rPr lang="en-US" sz="1200" dirty="0" err="1" smtClean="0"/>
              <a:t>Kleinhans</a:t>
            </a:r>
            <a:r>
              <a:rPr lang="en-US" sz="1200" dirty="0" smtClean="0"/>
              <a:t> et al. 2007: impact of ownership on social capital in restructured neighborhoods, Rotterdam</a:t>
            </a:r>
          </a:p>
          <a:p>
            <a:pPr>
              <a:buFontTx/>
              <a:buChar char="-"/>
            </a:pPr>
            <a:r>
              <a:rPr lang="en-US" sz="1200" dirty="0" smtClean="0"/>
              <a:t>Van </a:t>
            </a:r>
            <a:r>
              <a:rPr lang="en-US" sz="1200" dirty="0" err="1" smtClean="0"/>
              <a:t>Beckhoven</a:t>
            </a:r>
            <a:r>
              <a:rPr lang="en-US" sz="1200" dirty="0" smtClean="0"/>
              <a:t> &amp; Van </a:t>
            </a:r>
            <a:r>
              <a:rPr lang="en-US" sz="1200" dirty="0" err="1" smtClean="0"/>
              <a:t>Kempen</a:t>
            </a:r>
            <a:r>
              <a:rPr lang="en-US" sz="1200" dirty="0" smtClean="0"/>
              <a:t> 2003: effects of urban restructuring in Amsterdam and Utrecht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..While there are major differences between Dutch and U.S. housing markets:</a:t>
            </a:r>
          </a:p>
          <a:p>
            <a:pPr>
              <a:buFontTx/>
              <a:buChar char="-"/>
            </a:pPr>
            <a:r>
              <a:rPr lang="en-US" sz="1200" dirty="0" smtClean="0"/>
              <a:t>Current ownership levels 68% U.S. vs. 55% Holland</a:t>
            </a:r>
          </a:p>
          <a:p>
            <a:pPr>
              <a:buFontTx/>
              <a:buChar char="-"/>
            </a:pPr>
            <a:r>
              <a:rPr lang="en-US" sz="1200" dirty="0" smtClean="0"/>
              <a:t>Marginal income tax-rates 35% U.S. vs. 52% Holland</a:t>
            </a:r>
          </a:p>
          <a:p>
            <a:pPr>
              <a:buFontTx/>
              <a:buChar char="-"/>
            </a:pPr>
            <a:r>
              <a:rPr lang="en-US" sz="1200" smtClean="0"/>
              <a:t>Holland has one of the biggest social renting sectors in Europe </a:t>
            </a:r>
            <a:r>
              <a:rPr lang="en-US" sz="1200" smtClean="0"/>
              <a:t>75%  </a:t>
            </a:r>
            <a:r>
              <a:rPr lang="en-US" sz="1200" smtClean="0"/>
              <a:t>of rental properties  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 rot="16200000">
            <a:off x="3923507" y="-2691606"/>
            <a:ext cx="865187" cy="6480175"/>
          </a:xfrm>
        </p:spPr>
        <p:txBody>
          <a:bodyPr/>
          <a:lstStyle/>
          <a:p>
            <a:r>
              <a:rPr lang="en-US" smtClean="0"/>
              <a:t>Data and Methodology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Panel dataset for 75 neighborhoods in Rotterdam over an 8 year time frame </a:t>
            </a:r>
          </a:p>
          <a:p>
            <a:endParaRPr lang="en-US" smtClean="0"/>
          </a:p>
          <a:p>
            <a:r>
              <a:rPr lang="en-US" smtClean="0"/>
              <a:t>Panel-data regression OLS/IV with FE</a:t>
            </a:r>
          </a:p>
          <a:p>
            <a:endParaRPr lang="en-US" smtClean="0"/>
          </a:p>
          <a:p>
            <a:r>
              <a:rPr lang="en-US" smtClean="0"/>
              <a:t>Measures for external effects:</a:t>
            </a:r>
          </a:p>
          <a:p>
            <a:pPr lvl="1"/>
            <a:r>
              <a:rPr lang="en-US" sz="1400" smtClean="0"/>
              <a:t>Neighborhood safety index (based on reported crimes and survey data), N = 483</a:t>
            </a:r>
          </a:p>
          <a:p>
            <a:pPr lvl="1"/>
            <a:r>
              <a:rPr lang="en-US" sz="1400" smtClean="0"/>
              <a:t>Neighborhood satisfaction (based on survey data), N = 434</a:t>
            </a:r>
          </a:p>
          <a:p>
            <a:pPr lvl="1"/>
            <a:r>
              <a:rPr lang="en-US" sz="1400" smtClean="0"/>
              <a:t>Participation in local elections, N = 130</a:t>
            </a:r>
          </a:p>
          <a:p>
            <a:pPr lvl="1"/>
            <a:endParaRPr lang="en-US" smtClean="0"/>
          </a:p>
          <a:p>
            <a:r>
              <a:rPr lang="en-US" smtClean="0"/>
              <a:t>Controlling for:</a:t>
            </a:r>
          </a:p>
          <a:p>
            <a:pPr>
              <a:buFontTx/>
              <a:buNone/>
            </a:pPr>
            <a:r>
              <a:rPr lang="en-US" smtClean="0"/>
              <a:t>	</a:t>
            </a:r>
            <a:r>
              <a:rPr lang="en-US" sz="1400" smtClean="0"/>
              <a:t>Ownership-rates, household income, percentage elderly people, tenure length, overoccupation-, size- and age of houses, unemployment and welfare rates, address density. </a:t>
            </a:r>
          </a:p>
          <a:p>
            <a:pPr lvl="1">
              <a:buFontTx/>
              <a:buNone/>
            </a:pPr>
            <a:endParaRPr lang="en-US" smtClean="0"/>
          </a:p>
          <a:p>
            <a:pPr lvl="1">
              <a:buFontTx/>
              <a:buNone/>
            </a:pPr>
            <a:endParaRPr lang="en-US" smtClean="0"/>
          </a:p>
          <a:p>
            <a:pPr lvl="1">
              <a:buFontTx/>
              <a:buNone/>
            </a:pPr>
            <a:endParaRPr lang="en-US" smtClean="0"/>
          </a:p>
          <a:p>
            <a:pPr lvl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 rot="16200000">
            <a:off x="3923507" y="-2691606"/>
            <a:ext cx="865187" cy="6480175"/>
          </a:xfrm>
        </p:spPr>
        <p:txBody>
          <a:bodyPr/>
          <a:lstStyle/>
          <a:p>
            <a:r>
              <a:rPr lang="en-US" smtClean="0"/>
              <a:t>Results of OLS and IV estimations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 rot="-5400000">
            <a:off x="4103688" y="1325563"/>
            <a:ext cx="1436687" cy="835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anchor="b"/>
          <a:lstStyle/>
          <a:p>
            <a:pPr eaLnBrk="0" hangingPunct="0">
              <a:defRPr/>
            </a:pPr>
            <a:endParaRPr lang="en-US" sz="1400" kern="0" dirty="0">
              <a:solidFill>
                <a:srgbClr val="4D5B7E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endParaRPr lang="en-US" sz="1400" kern="0" dirty="0">
              <a:solidFill>
                <a:srgbClr val="4D5B7E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endParaRPr lang="en-US" sz="1400" kern="0" dirty="0">
              <a:solidFill>
                <a:srgbClr val="4D5B7E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1400" dirty="0">
                <a:solidFill>
                  <a:srgbClr val="4D5B7E"/>
                </a:solidFill>
                <a:latin typeface="RSMerasmusSans" pitchFamily="2" charset="0"/>
                <a:cs typeface="+mn-cs"/>
              </a:rPr>
              <a:t>    Controlling for: household income, percentage elderly people, tenure length, </a:t>
            </a:r>
            <a:r>
              <a:rPr lang="en-US" sz="1400" dirty="0" err="1">
                <a:solidFill>
                  <a:srgbClr val="4D5B7E"/>
                </a:solidFill>
                <a:latin typeface="RSMerasmusSans" pitchFamily="2" charset="0"/>
                <a:cs typeface="+mn-cs"/>
              </a:rPr>
              <a:t>overoccupation</a:t>
            </a:r>
            <a:r>
              <a:rPr lang="en-US" sz="1400" dirty="0">
                <a:solidFill>
                  <a:srgbClr val="4D5B7E"/>
                </a:solidFill>
                <a:latin typeface="RSMerasmusSans" pitchFamily="2" charset="0"/>
                <a:cs typeface="+mn-cs"/>
              </a:rPr>
              <a:t>-,        </a:t>
            </a:r>
          </a:p>
          <a:p>
            <a:pPr eaLnBrk="0" hangingPunct="0">
              <a:defRPr/>
            </a:pPr>
            <a:r>
              <a:rPr lang="en-US" sz="1400" dirty="0">
                <a:solidFill>
                  <a:srgbClr val="4D5B7E"/>
                </a:solidFill>
                <a:latin typeface="RSMerasmusSans" pitchFamily="2" charset="0"/>
                <a:cs typeface="+mn-cs"/>
              </a:rPr>
              <a:t>      size- and age of houses, unemployment and welfare rates, address density.</a:t>
            </a:r>
            <a:endParaRPr lang="en-US" sz="1400" kern="0" dirty="0">
              <a:solidFill>
                <a:srgbClr val="4D5B7E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endParaRPr lang="en-US" sz="1400" kern="0" dirty="0">
              <a:solidFill>
                <a:srgbClr val="4D5B7E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1400" kern="0" dirty="0">
                <a:solidFill>
                  <a:srgbClr val="4D5B7E"/>
                </a:solidFill>
                <a:latin typeface="+mj-lt"/>
                <a:ea typeface="+mj-ea"/>
                <a:cs typeface="+mj-cs"/>
              </a:rPr>
              <a:t>    Ownership-rates are instrumented by the percentage of houses offering </a:t>
            </a:r>
            <a:r>
              <a:rPr lang="en-US" sz="1400" kern="0" dirty="0">
                <a:solidFill>
                  <a:srgbClr val="4D5B7E"/>
                </a:solidFill>
                <a:latin typeface="Times"/>
                <a:ea typeface="+mj-ea"/>
                <a:cs typeface="+mj-cs"/>
              </a:rPr>
              <a:t>≥</a:t>
            </a:r>
            <a:r>
              <a:rPr lang="en-US" sz="1400" kern="0" dirty="0">
                <a:solidFill>
                  <a:srgbClr val="4D5B7E"/>
                </a:solidFill>
                <a:latin typeface="+mj-lt"/>
                <a:ea typeface="+mj-ea"/>
                <a:cs typeface="+mj-cs"/>
              </a:rPr>
              <a:t> 4 rooms in model 4-6.</a:t>
            </a:r>
          </a:p>
          <a:p>
            <a:pPr eaLnBrk="0" hangingPunct="0">
              <a:defRPr/>
            </a:pPr>
            <a:endParaRPr lang="en-US" sz="1400" kern="0" dirty="0">
              <a:solidFill>
                <a:srgbClr val="4D5B7E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1400" kern="0" dirty="0">
                <a:solidFill>
                  <a:srgbClr val="4D5B7E"/>
                </a:solidFill>
                <a:latin typeface="+mj-lt"/>
                <a:ea typeface="+mj-ea"/>
                <a:cs typeface="+mj-cs"/>
              </a:rPr>
              <a:t>    Robustness checks for multicollinearity, autoregressive behavior and autocorrelation do not       </a:t>
            </a:r>
          </a:p>
          <a:p>
            <a:pPr eaLnBrk="0" hangingPunct="0">
              <a:defRPr/>
            </a:pPr>
            <a:r>
              <a:rPr lang="en-US" sz="1400" kern="0" dirty="0">
                <a:solidFill>
                  <a:srgbClr val="4D5B7E"/>
                </a:solidFill>
                <a:latin typeface="+mj-lt"/>
                <a:ea typeface="+mj-ea"/>
                <a:cs typeface="+mj-cs"/>
              </a:rPr>
              <a:t>      materially change the results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 rot="-5400000">
            <a:off x="4496594" y="718344"/>
            <a:ext cx="579437" cy="785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anchor="b"/>
          <a:lstStyle/>
          <a:p>
            <a:pPr eaLnBrk="0" hangingPunct="0">
              <a:defRPr/>
            </a:pPr>
            <a:endParaRPr lang="en-US" sz="1400" kern="0" dirty="0">
              <a:solidFill>
                <a:srgbClr val="4D5B7E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071563"/>
            <a:ext cx="6929438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 rot="16200000">
            <a:off x="3923507" y="-2691606"/>
            <a:ext cx="865187" cy="6480175"/>
          </a:xfrm>
        </p:spPr>
        <p:txBody>
          <a:bodyPr/>
          <a:lstStyle/>
          <a:p>
            <a:r>
              <a:rPr lang="en-US" smtClean="0"/>
              <a:t>Non-linear effects of homeownership: a model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Engelhardt et al., 2010; Haurin et al., 2003, Galster et al, 2000 hypothesize a non-linear relationship between ownership rates and external effects</a:t>
            </a:r>
          </a:p>
          <a:p>
            <a:endParaRPr lang="en-US" smtClean="0"/>
          </a:p>
          <a:p>
            <a:r>
              <a:rPr lang="en-US" smtClean="0"/>
              <a:t>We hypothesize that this effect is diminishing when homeownership-rates become larger: that is the marginal increase in external effects is becoming smaller as ownership-rates become larger</a:t>
            </a:r>
          </a:p>
          <a:p>
            <a:endParaRPr lang="en-US" smtClean="0"/>
          </a:p>
          <a:p>
            <a:r>
              <a:rPr lang="en-US" smtClean="0"/>
              <a:t>Consider the following model:</a:t>
            </a:r>
          </a:p>
          <a:p>
            <a:pPr>
              <a:buFontTx/>
              <a:buNone/>
            </a:pPr>
            <a:endParaRPr lang="en-US" sz="1400" i="1" smtClean="0"/>
          </a:p>
          <a:p>
            <a:pPr>
              <a:buFontTx/>
              <a:buNone/>
            </a:pPr>
            <a:r>
              <a:rPr lang="en-US" sz="1400" i="1" smtClean="0"/>
              <a:t>Y = AK</a:t>
            </a:r>
            <a:r>
              <a:rPr lang="en-US" sz="1400" i="1" baseline="30000" smtClean="0"/>
              <a:t>a</a:t>
            </a:r>
            <a:r>
              <a:rPr lang="en-US" sz="1400" i="1" smtClean="0"/>
              <a:t>   </a:t>
            </a:r>
            <a:r>
              <a:rPr lang="en-US" sz="1400" smtClean="0"/>
              <a:t>where;</a:t>
            </a:r>
          </a:p>
          <a:p>
            <a:pPr>
              <a:buFontTx/>
              <a:buNone/>
            </a:pPr>
            <a:endParaRPr lang="en-US" sz="1400" i="1" smtClean="0"/>
          </a:p>
          <a:p>
            <a:pPr>
              <a:buFontTx/>
              <a:buNone/>
            </a:pPr>
            <a:r>
              <a:rPr lang="en-US" sz="1400" i="1" smtClean="0"/>
              <a:t>	Y</a:t>
            </a:r>
            <a:r>
              <a:rPr lang="en-US" sz="1400" smtClean="0"/>
              <a:t> denotes level of external effects </a:t>
            </a:r>
          </a:p>
          <a:p>
            <a:pPr>
              <a:buFontTx/>
              <a:buNone/>
            </a:pPr>
            <a:r>
              <a:rPr lang="en-US" sz="1400" i="1" smtClean="0"/>
              <a:t>	A </a:t>
            </a:r>
            <a:r>
              <a:rPr lang="en-US" sz="1400" smtClean="0"/>
              <a:t>is a constant </a:t>
            </a:r>
          </a:p>
          <a:p>
            <a:pPr>
              <a:buFontTx/>
              <a:buNone/>
            </a:pPr>
            <a:r>
              <a:rPr lang="en-US" sz="1400" i="1" smtClean="0"/>
              <a:t>	K</a:t>
            </a:r>
            <a:r>
              <a:rPr lang="en-US" sz="1400" smtClean="0"/>
              <a:t> denotes ownership-rates</a:t>
            </a:r>
          </a:p>
          <a:p>
            <a:pPr>
              <a:buFontTx/>
              <a:buNone/>
            </a:pPr>
            <a:r>
              <a:rPr lang="en-US" sz="1400" i="1" smtClean="0"/>
              <a:t>	a </a:t>
            </a:r>
            <a:r>
              <a:rPr lang="en-US" sz="1400" smtClean="0"/>
              <a:t>is elasticity</a:t>
            </a:r>
          </a:p>
          <a:p>
            <a:pPr>
              <a:buFontTx/>
              <a:buNone/>
            </a:pPr>
            <a:endParaRPr lang="en-US" sz="1400" i="1" smtClean="0"/>
          </a:p>
          <a:p>
            <a:pPr>
              <a:buFontTx/>
              <a:buNone/>
            </a:pPr>
            <a:r>
              <a:rPr lang="en-US" sz="1400" smtClean="0"/>
              <a:t>This function is increasing and concave when </a:t>
            </a:r>
            <a:r>
              <a:rPr lang="en-US" sz="1400" i="1" smtClean="0"/>
              <a:t>A, K &gt; </a:t>
            </a:r>
            <a:r>
              <a:rPr lang="en-US" sz="1400" smtClean="0"/>
              <a:t>0</a:t>
            </a:r>
            <a:r>
              <a:rPr lang="en-US" sz="1400" i="1" smtClean="0"/>
              <a:t> </a:t>
            </a:r>
            <a:r>
              <a:rPr lang="en-US" sz="1400" smtClean="0"/>
              <a:t>and 0 &lt; </a:t>
            </a:r>
            <a:r>
              <a:rPr lang="en-US" sz="1400" i="1" smtClean="0"/>
              <a:t>a &lt; </a:t>
            </a:r>
            <a:r>
              <a:rPr lang="en-US" sz="1400" smtClean="0"/>
              <a:t>1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3" y="3714750"/>
            <a:ext cx="3216275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 rot="16200000">
            <a:off x="3923507" y="-2691606"/>
            <a:ext cx="865187" cy="6480175"/>
          </a:xfrm>
        </p:spPr>
        <p:txBody>
          <a:bodyPr/>
          <a:lstStyle/>
          <a:p>
            <a:r>
              <a:rPr lang="en-US" smtClean="0"/>
              <a:t>Multivariate results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1143000"/>
            <a:ext cx="4241800" cy="43926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Rewriting the model: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r>
              <a:rPr lang="en-US" i="1" dirty="0" err="1" smtClean="0"/>
              <a:t>Ln</a:t>
            </a:r>
            <a:r>
              <a:rPr lang="en-US" i="1" dirty="0" smtClean="0"/>
              <a:t>(Y) = </a:t>
            </a:r>
            <a:r>
              <a:rPr lang="en-US" i="1" dirty="0" err="1" smtClean="0"/>
              <a:t>Ln</a:t>
            </a:r>
            <a:r>
              <a:rPr lang="en-US" i="1" dirty="0" smtClean="0"/>
              <a:t>(A) + </a:t>
            </a:r>
            <a:r>
              <a:rPr lang="en-US" i="1" dirty="0" err="1" smtClean="0"/>
              <a:t>aLn</a:t>
            </a:r>
            <a:r>
              <a:rPr lang="en-US" i="1" dirty="0" smtClean="0"/>
              <a:t>(K)</a:t>
            </a:r>
            <a:r>
              <a:rPr lang="en-US" dirty="0" smtClean="0"/>
              <a:t>  + </a:t>
            </a:r>
            <a:r>
              <a:rPr lang="el-GR" dirty="0" smtClean="0">
                <a:latin typeface="Calibri"/>
              </a:rPr>
              <a:t>ε</a:t>
            </a:r>
            <a:r>
              <a:rPr lang="en-US" dirty="0" smtClean="0">
                <a:latin typeface="Calibri"/>
              </a:rPr>
              <a:t>     with </a:t>
            </a:r>
            <a:r>
              <a:rPr lang="el-GR" dirty="0" smtClean="0">
                <a:latin typeface="Calibri"/>
              </a:rPr>
              <a:t>ε</a:t>
            </a:r>
            <a:r>
              <a:rPr lang="en-US" dirty="0" smtClean="0">
                <a:latin typeface="Calibri"/>
              </a:rPr>
              <a:t> IID(0,</a:t>
            </a:r>
            <a:r>
              <a:rPr lang="el-GR" dirty="0" smtClean="0">
                <a:latin typeface="Calibri"/>
              </a:rPr>
              <a:t>σ²</a:t>
            </a:r>
            <a:r>
              <a:rPr lang="en-US" dirty="0" smtClean="0">
                <a:latin typeface="Calibri"/>
              </a:rPr>
              <a:t>)</a:t>
            </a:r>
            <a:endParaRPr lang="en-US" i="1" dirty="0" smtClean="0"/>
          </a:p>
          <a:p>
            <a:pPr>
              <a:buFontTx/>
              <a:buNone/>
              <a:defRPr/>
            </a:pPr>
            <a:endParaRPr lang="en-US" i="1" dirty="0" smtClean="0"/>
          </a:p>
          <a:p>
            <a:pPr>
              <a:defRPr/>
            </a:pPr>
            <a:r>
              <a:rPr lang="en-US" dirty="0" smtClean="0"/>
              <a:t>We estimate this model twice:</a:t>
            </a:r>
          </a:p>
          <a:p>
            <a:pPr lvl="1">
              <a:defRPr/>
            </a:pPr>
            <a:r>
              <a:rPr lang="en-US" dirty="0" smtClean="0"/>
              <a:t>Once with the original log ownership-rates (panel A)</a:t>
            </a:r>
          </a:p>
          <a:p>
            <a:pPr lvl="1">
              <a:defRPr/>
            </a:pPr>
            <a:r>
              <a:rPr lang="en-US" dirty="0" smtClean="0"/>
              <a:t>Once with the fitted values of a regression of ownership rates on all controls (panel B)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 marL="342900" lvl="1" indent="-342900">
              <a:buFontTx/>
              <a:buChar char="•"/>
              <a:defRPr/>
            </a:pPr>
            <a:r>
              <a:rPr lang="en-US" dirty="0" smtClean="0"/>
              <a:t>Estimated coefficients in panel B are almost twice as large</a:t>
            </a:r>
          </a:p>
          <a:p>
            <a:pPr marL="342900" lvl="1" indent="-342900">
              <a:buFontTx/>
              <a:buChar char="•"/>
              <a:defRPr/>
            </a:pPr>
            <a:endParaRPr lang="en-US" dirty="0" smtClean="0"/>
          </a:p>
          <a:p>
            <a:pPr marL="342900" lvl="1" indent="-342900">
              <a:buFontTx/>
              <a:buChar char="•"/>
              <a:defRPr/>
            </a:pPr>
            <a:r>
              <a:rPr lang="en-US" dirty="0" smtClean="0"/>
              <a:t>The function is indeed increasing and concave since 0 &lt;</a:t>
            </a:r>
            <a:r>
              <a:rPr lang="en-US" i="1" dirty="0" smtClean="0"/>
              <a:t>a &lt; </a:t>
            </a:r>
            <a:r>
              <a:rPr lang="en-US" dirty="0" smtClean="0"/>
              <a:t>1 and </a:t>
            </a:r>
            <a:r>
              <a:rPr lang="en-US" i="1" dirty="0" smtClean="0"/>
              <a:t>A</a:t>
            </a:r>
            <a:r>
              <a:rPr lang="en-US" dirty="0" smtClean="0"/>
              <a:t> &gt; 0 is satisfied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Tx/>
              <a:buNone/>
              <a:defRPr/>
            </a:pPr>
            <a:endParaRPr lang="en-US" dirty="0" smtClean="0"/>
          </a:p>
          <a:p>
            <a:pPr lvl="1">
              <a:buFontTx/>
              <a:buNone/>
              <a:defRPr/>
            </a:pPr>
            <a:endParaRPr lang="en-US" dirty="0"/>
          </a:p>
        </p:txBody>
      </p:sp>
      <p:pic>
        <p:nvPicPr>
          <p:cNvPr id="2457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928688"/>
            <a:ext cx="3708400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SM template A">
  <a:themeElements>
    <a:clrScheme name="RSM template 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SM template A">
      <a:majorFont>
        <a:latin typeface="RSMerasmusSans"/>
        <a:ea typeface=""/>
        <a:cs typeface=""/>
      </a:majorFont>
      <a:minorFont>
        <a:latin typeface="RSMerasmusSans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4000" tIns="45720" rIns="91440" bIns="45720" numCol="1" anchor="b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SMerasmusSan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4000" tIns="45720" rIns="91440" bIns="45720" numCol="1" anchor="b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SMerasmusSans" pitchFamily="2" charset="0"/>
          </a:defRPr>
        </a:defPPr>
      </a:lstStyle>
    </a:lnDef>
  </a:objectDefaults>
  <a:extraClrSchemeLst>
    <a:extraClrScheme>
      <a:clrScheme name="RSM template 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SM template 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SM template 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SM template 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SM template 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SM template 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SM template 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SM template 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SM template 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SM template 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SM template 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SM template 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878</Words>
  <Application>Microsoft Office PowerPoint</Application>
  <PresentationFormat>Presentazione su schermo (4:3)</PresentationFormat>
  <Paragraphs>141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RSM template A</vt:lpstr>
      <vt:lpstr>Homeownership externalities, evidence from Rotterdam</vt:lpstr>
      <vt:lpstr>U.S. Department of Housing and Urban Development</vt:lpstr>
      <vt:lpstr>Research questions</vt:lpstr>
      <vt:lpstr>Motivation</vt:lpstr>
      <vt:lpstr>Motivation (2) </vt:lpstr>
      <vt:lpstr>Data and Methodology</vt:lpstr>
      <vt:lpstr>Results of OLS and IV estimations </vt:lpstr>
      <vt:lpstr>Non-linear effects of homeownership: a model</vt:lpstr>
      <vt:lpstr>Multivariate results </vt:lpstr>
      <vt:lpstr>Marginal analysis of the impact of ownership-rates</vt:lpstr>
      <vt:lpstr>Before (and during)…               After…</vt:lpstr>
      <vt:lpstr>Results of the case-study: observed vs. predicted changes in external effects</vt:lpstr>
      <vt:lpstr>Conclusions</vt:lpstr>
      <vt:lpstr>Diapositiva 14</vt:lpstr>
    </vt:vector>
  </TitlesOfParts>
  <Company>RSM Erasmus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Engines 171,151 (34.18%)  Direct Traffic 169,950 (33.94%)  Referring Sites 155,388 (31.03%)  Other 4,204 (0.84%)  </dc:title>
  <dc:creator>DFrancis</dc:creator>
  <cp:lastModifiedBy>User Default</cp:lastModifiedBy>
  <cp:revision>98</cp:revision>
  <dcterms:created xsi:type="dcterms:W3CDTF">2007-07-12T13:44:19Z</dcterms:created>
  <dcterms:modified xsi:type="dcterms:W3CDTF">2010-06-26T06:52:10Z</dcterms:modified>
</cp:coreProperties>
</file>