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16" r:id="rId1"/>
  </p:sldMasterIdLst>
  <p:notesMasterIdLst>
    <p:notesMasterId r:id="rId24"/>
  </p:notesMasterIdLst>
  <p:handoutMasterIdLst>
    <p:handoutMasterId r:id="rId25"/>
  </p:handoutMasterIdLst>
  <p:sldIdLst>
    <p:sldId id="715" r:id="rId2"/>
    <p:sldId id="743" r:id="rId3"/>
    <p:sldId id="744" r:id="rId4"/>
    <p:sldId id="745" r:id="rId5"/>
    <p:sldId id="746" r:id="rId6"/>
    <p:sldId id="747" r:id="rId7"/>
    <p:sldId id="730" r:id="rId8"/>
    <p:sldId id="731" r:id="rId9"/>
    <p:sldId id="732" r:id="rId10"/>
    <p:sldId id="733" r:id="rId11"/>
    <p:sldId id="734" r:id="rId12"/>
    <p:sldId id="735" r:id="rId13"/>
    <p:sldId id="748" r:id="rId14"/>
    <p:sldId id="737" r:id="rId15"/>
    <p:sldId id="738" r:id="rId16"/>
    <p:sldId id="739" r:id="rId17"/>
    <p:sldId id="736" r:id="rId18"/>
    <p:sldId id="740" r:id="rId19"/>
    <p:sldId id="741" r:id="rId20"/>
    <p:sldId id="742" r:id="rId21"/>
    <p:sldId id="749" r:id="rId22"/>
    <p:sldId id="75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2FF"/>
    <a:srgbClr val="FFCCA4"/>
    <a:srgbClr val="FFFBBB"/>
    <a:srgbClr val="FF00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8" autoAdjust="0"/>
    <p:restoredTop sz="81295" autoAdjust="0"/>
  </p:normalViewPr>
  <p:slideViewPr>
    <p:cSldViewPr>
      <p:cViewPr>
        <p:scale>
          <a:sx n="60" d="100"/>
          <a:sy n="60" d="100"/>
        </p:scale>
        <p:origin x="-16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811AA61-3AB5-409C-A227-F88F655520A2}" type="datetime1">
              <a:rPr lang="en-GB"/>
              <a:pPr>
                <a:defRPr/>
              </a:pPr>
              <a:t>25/06/2010</a:t>
            </a:fld>
            <a:endParaRPr lang="en-GB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639FFD0-5DE8-433D-8D14-70964ACA63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2D801C-A9DE-4FA1-AF92-2F0D8775FC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D801C-A9DE-4FA1-AF92-2F0D8775FC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0"/>
            <a:ext cx="7659688" cy="106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513" y="1828800"/>
            <a:ext cx="7648575" cy="3505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Real Estate and Housing – Peter de Jong	</a:t>
            </a:r>
            <a:fld id="{D897E9A1-6E7F-49D3-A1FA-932BDFC4786D}" type="datetime3">
              <a:rPr lang="en-GB"/>
              <a:pPr>
                <a:defRPr/>
              </a:pPr>
              <a:t>25 June, 2010</a:t>
            </a:fld>
            <a:r>
              <a:rPr lang="en-GB"/>
              <a:t>, </a:t>
            </a:r>
            <a:fld id="{E74E1F70-7906-4051-8C32-437E3774D96C}" type="slidenum">
              <a:rPr lang="en-GB"/>
              <a:pPr>
                <a:defRPr/>
              </a:pPr>
              <a:t>‹nr.›</a:t>
            </a:fld>
            <a:r>
              <a:rPr lang="en-GB"/>
              <a:t> of 20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0"/>
            <a:ext cx="7659688" cy="106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748087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6000" y="1828800"/>
            <a:ext cx="3748088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Real Estate and Housing – Peter de Jong	</a:t>
            </a:r>
            <a:fld id="{D897E9A1-6E7F-49D3-A1FA-932BDFC4786D}" type="datetime3">
              <a:rPr lang="en-GB"/>
              <a:pPr>
                <a:defRPr/>
              </a:pPr>
              <a:t>25 June, 2010</a:t>
            </a:fld>
            <a:r>
              <a:rPr lang="en-GB"/>
              <a:t>, </a:t>
            </a:r>
            <a:fld id="{AB2597E3-0A3A-4884-86F2-E684BCA7C8B4}" type="slidenum">
              <a:rPr lang="en-GB"/>
              <a:pPr>
                <a:defRPr/>
              </a:pPr>
              <a:t>‹nr.›</a:t>
            </a:fld>
            <a:r>
              <a:rPr lang="en-GB"/>
              <a:t> of 20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1800">
              <a:latin typeface="Arial" pitchFamily="-105" charset="0"/>
              <a:ea typeface="+mn-ea"/>
              <a:cs typeface="+mn-cs"/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6485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1800">
              <a:latin typeface="Arial" pitchFamily="-105" charset="0"/>
              <a:ea typeface="+mn-ea"/>
              <a:cs typeface="+mn-cs"/>
            </a:endParaRPr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1800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031" name="Picture 21" descr="TU_Delft_2.png                                                 00095E43Smidswater Server              C1CD65D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58" name="Line 22"/>
          <p:cNvSpPr>
            <a:spLocks noChangeShapeType="1"/>
          </p:cNvSpPr>
          <p:nvPr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180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0364" name="Rectangle 28"/>
          <p:cNvSpPr>
            <a:spLocks noChangeArrowheads="1"/>
          </p:cNvSpPr>
          <p:nvPr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1800">
              <a:latin typeface="Arial" pitchFamily="-105" charset="0"/>
              <a:ea typeface="+mn-ea"/>
              <a:cs typeface="+mn-cs"/>
            </a:endParaRP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33525" y="6345238"/>
            <a:ext cx="7070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6819900" algn="r"/>
              </a:tabLst>
              <a:defRPr sz="1000">
                <a:latin typeface="Tahoma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Real Estate and Housing – Peter de Jong	</a:t>
            </a:r>
            <a:fld id="{D897E9A1-6E7F-49D3-A1FA-932BDFC4786D}" type="datetime3">
              <a:rPr lang="en-GB"/>
              <a:pPr>
                <a:defRPr/>
              </a:pPr>
              <a:t>25 June, 2010</a:t>
            </a:fld>
            <a:r>
              <a:rPr lang="en-GB"/>
              <a:t>, </a:t>
            </a:r>
            <a:fld id="{520EA8A1-38EB-46ED-8EDD-CE4B2F75DF4F}" type="slidenum">
              <a:rPr lang="en-GB"/>
              <a:pPr>
                <a:defRPr/>
              </a:pPr>
              <a:t>‹nr.›</a:t>
            </a:fld>
            <a:r>
              <a:rPr lang="en-GB"/>
              <a:t> of 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7" r:id="rId2"/>
  </p:sldLayoutIdLst>
  <p:hf hd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itchFamily="34" charset="0"/>
          <a:ea typeface="ＭＳ Ｐゴシック" pitchFamily="-65" charset="-128"/>
          <a:cs typeface="ＭＳ Ｐゴシック" pitchFamily="-65" charset="-128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itchFamily="34" charset="0"/>
          <a:ea typeface="ＭＳ Ｐゴシック" pitchFamily="-65" charset="-128"/>
          <a:cs typeface="ＭＳ Ｐゴシック" pitchFamily="-65" charset="-128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itchFamily="34" charset="0"/>
          <a:ea typeface="ＭＳ Ｐゴシック" pitchFamily="-65" charset="-128"/>
          <a:cs typeface="ＭＳ Ｐゴシック" pitchFamily="-65" charset="-128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itchFamily="34" charset="0"/>
          <a:ea typeface="ＭＳ Ｐゴシック" pitchFamily="-65" charset="-128"/>
          <a:cs typeface="ＭＳ Ｐゴシック" pitchFamily="-65" charset="-128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itchFamily="34" charset="0"/>
          <a:ea typeface="ＭＳ Ｐゴシック" pitchFamily="-65" charset="-128"/>
          <a:cs typeface="ＭＳ Ｐゴシック" pitchFamily="-65" charset="-128"/>
        </a:defRPr>
      </a:lvl5pPr>
      <a:lvl6pPr marL="13144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764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ea typeface="ＭＳ Ｐゴシック"/>
                <a:cs typeface="ＭＳ Ｐゴシック"/>
              </a:rPr>
              <a:t>Real Estate and Housing – Peter de Jong	</a:t>
            </a:r>
            <a:fld id="{D4389ABF-41BE-47B6-8455-C864A4197926}" type="datetime3">
              <a:rPr lang="en-GB" smtClean="0">
                <a:ea typeface="ＭＳ Ｐゴシック"/>
                <a:cs typeface="ＭＳ Ｐゴシック"/>
              </a:rPr>
              <a:pPr/>
              <a:t>25 June, 2010</a:t>
            </a:fld>
            <a:r>
              <a:rPr lang="en-GB" smtClean="0">
                <a:ea typeface="ＭＳ Ｐゴシック"/>
                <a:cs typeface="ＭＳ Ｐゴシック"/>
              </a:rPr>
              <a:t>, </a:t>
            </a:r>
            <a:fld id="{D4B35615-B5B7-4D08-9F7D-3056E268E7CC}" type="slidenum">
              <a:rPr lang="en-GB" smtClean="0">
                <a:ea typeface="ＭＳ Ｐゴシック"/>
                <a:cs typeface="ＭＳ Ｐゴシック"/>
              </a:rPr>
              <a:pPr/>
              <a:t>1</a:t>
            </a:fld>
            <a:r>
              <a:rPr lang="en-GB" smtClean="0">
                <a:ea typeface="ＭＳ Ｐゴシック"/>
                <a:cs typeface="ＭＳ Ｐゴシック"/>
              </a:rPr>
              <a:t> of 20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/>
                <a:cs typeface="ＭＳ Ｐゴシック"/>
              </a:rPr>
              <a:t>	Macro Measurement and Valuation of the Building Stock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mtClean="0">
                <a:ea typeface="ＭＳ Ｐゴシック"/>
                <a:cs typeface="ＭＳ Ｐゴシック"/>
              </a:rPr>
              <a:t>ERES 2010 Milan June, 23-25</a:t>
            </a:r>
          </a:p>
          <a:p>
            <a:pPr>
              <a:buFontTx/>
              <a:buNone/>
            </a:pPr>
            <a:endParaRPr lang="en-GB" smtClean="0">
              <a:ea typeface="ＭＳ Ｐゴシック"/>
              <a:cs typeface="ＭＳ Ｐゴシック"/>
            </a:endParaRPr>
          </a:p>
          <a:p>
            <a:pPr>
              <a:buFontTx/>
              <a:buNone/>
            </a:pPr>
            <a:r>
              <a:rPr lang="en-GB" smtClean="0">
                <a:ea typeface="ＭＳ Ｐゴシック"/>
                <a:cs typeface="ＭＳ Ｐゴシック"/>
              </a:rPr>
              <a:t>Jo P. Soeter</a:t>
            </a:r>
          </a:p>
          <a:p>
            <a:pPr>
              <a:buFontTx/>
              <a:buNone/>
            </a:pPr>
            <a:r>
              <a:rPr lang="en-GB" smtClean="0">
                <a:ea typeface="ＭＳ Ｐゴシック"/>
                <a:cs typeface="ＭＳ Ｐゴシック"/>
              </a:rPr>
              <a:t>	Delft University of Technology</a:t>
            </a:r>
          </a:p>
          <a:p>
            <a:pPr>
              <a:buFontTx/>
              <a:buNone/>
            </a:pPr>
            <a:r>
              <a:rPr lang="en-GB" smtClean="0">
                <a:ea typeface="ＭＳ Ｐゴシック"/>
                <a:cs typeface="ＭＳ Ｐゴシック"/>
              </a:rPr>
              <a:t>	Real Estate &amp; Housing</a:t>
            </a:r>
          </a:p>
          <a:p>
            <a:pPr>
              <a:buFontTx/>
              <a:buNone/>
            </a:pPr>
            <a:r>
              <a:rPr lang="en-GB" smtClean="0">
                <a:ea typeface="ＭＳ Ｐゴシック"/>
                <a:cs typeface="ＭＳ Ｐゴシック"/>
              </a:rPr>
              <a:t>	Building Economics</a:t>
            </a:r>
          </a:p>
          <a:p>
            <a:pPr>
              <a:buFontTx/>
              <a:buNone/>
            </a:pPr>
            <a:r>
              <a:rPr lang="en-GB" smtClean="0">
                <a:ea typeface="ＭＳ Ｐゴシック"/>
                <a:cs typeface="ＭＳ Ｐゴシック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36868" name="Picture 4" descr="Untitled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60463"/>
            <a:ext cx="7129462" cy="482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37892" name="Picture 4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728663"/>
            <a:ext cx="7596188" cy="539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ea typeface="ＭＳ Ｐゴシック"/>
                <a:cs typeface="ＭＳ Ｐゴシック"/>
              </a:rPr>
              <a:t>Determination </a:t>
            </a:r>
            <a:r>
              <a:rPr lang="en-GB" sz="2800" dirty="0" err="1" smtClean="0">
                <a:ea typeface="ＭＳ Ｐゴシック"/>
                <a:cs typeface="ＭＳ Ｐゴシック"/>
              </a:rPr>
              <a:t>sectoral</a:t>
            </a:r>
            <a:r>
              <a:rPr lang="en-GB" sz="2800" dirty="0" smtClean="0">
                <a:ea typeface="ＭＳ Ｐゴシック"/>
                <a:cs typeface="ＭＳ Ｐゴシック"/>
              </a:rPr>
              <a:t> expansion component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38916" name="Picture 4" descr="Untitled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330325"/>
            <a:ext cx="8461375" cy="425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 and Validation indicators for the Building Stock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2" y="1828800"/>
            <a:ext cx="7224761" cy="35052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en-GB" dirty="0" smtClean="0"/>
              <a:t>Measurement based on physical characteristics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en-GB" dirty="0" smtClean="0"/>
              <a:t>Valuation based on market prices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en-GB" dirty="0" smtClean="0"/>
              <a:t>Valuation based on replacement value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en-GB" dirty="0" smtClean="0"/>
              <a:t>Measurement based on accommodating capacity and/or in use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Real Estate and Housing – Peter de Jong	</a:t>
            </a:r>
            <a:fld id="{D897E9A1-6E7F-49D3-A1FA-932BDFC4786D}" type="datetime3">
              <a:rPr lang="en-GB" smtClean="0"/>
              <a:pPr>
                <a:defRPr/>
              </a:pPr>
              <a:t>25 June, 2010</a:t>
            </a:fld>
            <a:r>
              <a:rPr lang="en-GB" smtClean="0"/>
              <a:t>, </a:t>
            </a:r>
            <a:fld id="{AB2597E3-0A3A-4884-86F2-E684BCA7C8B4}" type="slidenum">
              <a:rPr lang="en-GB" smtClean="0"/>
              <a:pPr>
                <a:defRPr/>
              </a:pPr>
              <a:t>13</a:t>
            </a:fld>
            <a:r>
              <a:rPr lang="en-GB" smtClean="0"/>
              <a:t> of 20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40964" name="Picture 4" descr="Untitled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2241550"/>
            <a:ext cx="8580437" cy="264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41988" name="Picture 4" descr="Untitled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1160463"/>
            <a:ext cx="8027987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43012" name="Picture 4" descr="Untitled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936625"/>
            <a:ext cx="8461375" cy="5005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1165194"/>
            <a:ext cx="7648575" cy="4168806"/>
          </a:xfrm>
        </p:spPr>
        <p:txBody>
          <a:bodyPr/>
          <a:lstStyle/>
          <a:p>
            <a:pPr>
              <a:tabLst>
                <a:tab pos="7535863" algn="r"/>
              </a:tabLst>
            </a:pPr>
            <a:r>
              <a:rPr lang="en-GB" dirty="0" smtClean="0">
                <a:ea typeface="ＭＳ Ｐゴシック"/>
                <a:cs typeface="ＭＳ Ｐゴシック"/>
              </a:rPr>
              <a:t>Stock in use 2005	535 </a:t>
            </a:r>
            <a:r>
              <a:rPr lang="en-GB" dirty="0" err="1" smtClean="0">
                <a:ea typeface="ＭＳ Ｐゴシック"/>
                <a:cs typeface="ＭＳ Ｐゴシック"/>
              </a:rPr>
              <a:t>mln</a:t>
            </a:r>
            <a:r>
              <a:rPr lang="en-GB" dirty="0" smtClean="0">
                <a:ea typeface="ＭＳ Ｐゴシック"/>
                <a:cs typeface="ＭＳ Ｐゴシック"/>
              </a:rPr>
              <a:t> m</a:t>
            </a:r>
            <a:r>
              <a:rPr lang="en-GB" baseline="30000" dirty="0" smtClean="0">
                <a:ea typeface="ＭＳ Ｐゴシック"/>
                <a:cs typeface="ＭＳ Ｐゴシック"/>
              </a:rPr>
              <a:t>2</a:t>
            </a:r>
            <a:r>
              <a:rPr lang="en-GB" dirty="0" smtClean="0">
                <a:ea typeface="ＭＳ Ｐゴシック"/>
                <a:cs typeface="ＭＳ Ｐゴシック"/>
              </a:rPr>
              <a:t>	</a:t>
            </a:r>
          </a:p>
          <a:p>
            <a:pPr>
              <a:tabLst>
                <a:tab pos="7535863" algn="r"/>
              </a:tabLst>
            </a:pPr>
            <a:r>
              <a:rPr lang="en-GB" dirty="0" smtClean="0">
                <a:ea typeface="ＭＳ Ｐゴシック"/>
                <a:cs typeface="ＭＳ Ｐゴシック"/>
              </a:rPr>
              <a:t>Available Stock 2005	 circa 600 </a:t>
            </a:r>
            <a:r>
              <a:rPr lang="en-GB" dirty="0" err="1" smtClean="0">
                <a:ea typeface="ＭＳ Ｐゴシック"/>
                <a:cs typeface="ＭＳ Ｐゴシック"/>
              </a:rPr>
              <a:t>mln</a:t>
            </a:r>
            <a:r>
              <a:rPr lang="en-GB" dirty="0" smtClean="0">
                <a:ea typeface="ＭＳ Ｐゴシック"/>
                <a:cs typeface="ＭＳ Ｐゴシック"/>
              </a:rPr>
              <a:t> m</a:t>
            </a:r>
            <a:r>
              <a:rPr lang="en-GB" baseline="30000" dirty="0" smtClean="0">
                <a:ea typeface="ＭＳ Ｐゴシック"/>
                <a:cs typeface="ＭＳ Ｐゴシック"/>
              </a:rPr>
              <a:t>2</a:t>
            </a:r>
            <a:r>
              <a:rPr lang="en-GB" dirty="0" smtClean="0">
                <a:ea typeface="ＭＳ Ｐゴシック"/>
                <a:cs typeface="ＭＳ Ｐゴシック"/>
              </a:rPr>
              <a:t>	</a:t>
            </a:r>
          </a:p>
          <a:p>
            <a:pPr>
              <a:tabLst>
                <a:tab pos="7535863" algn="r"/>
              </a:tabLst>
            </a:pPr>
            <a:r>
              <a:rPr lang="en-GB" dirty="0" smtClean="0">
                <a:ea typeface="ＭＳ Ｐゴシック"/>
                <a:cs typeface="ＭＳ Ｐゴシック"/>
              </a:rPr>
              <a:t>Vacancy and underutilisation	circa 100 </a:t>
            </a:r>
            <a:r>
              <a:rPr lang="en-GB" dirty="0" err="1" smtClean="0">
                <a:ea typeface="ＭＳ Ｐゴシック"/>
                <a:cs typeface="ＭＳ Ｐゴシック"/>
              </a:rPr>
              <a:t>mln</a:t>
            </a:r>
            <a:r>
              <a:rPr lang="en-GB" dirty="0" smtClean="0">
                <a:ea typeface="ＭＳ Ｐゴシック"/>
                <a:cs typeface="ＭＳ Ｐゴシック"/>
              </a:rPr>
              <a:t> m</a:t>
            </a:r>
            <a:r>
              <a:rPr lang="en-GB" baseline="30000" dirty="0" smtClean="0">
                <a:ea typeface="ＭＳ Ｐゴシック"/>
                <a:cs typeface="ＭＳ Ｐゴシック"/>
              </a:rPr>
              <a:t>2</a:t>
            </a:r>
            <a:r>
              <a:rPr lang="en-GB" dirty="0" smtClean="0">
                <a:ea typeface="ＭＳ Ｐゴシック"/>
                <a:cs typeface="ＭＳ Ｐゴシック"/>
              </a:rPr>
              <a:t>	</a:t>
            </a:r>
          </a:p>
          <a:p>
            <a:pPr>
              <a:tabLst>
                <a:tab pos="7535863" algn="r"/>
              </a:tabLst>
            </a:pPr>
            <a:endParaRPr lang="en-GB" dirty="0" smtClean="0">
              <a:ea typeface="ＭＳ Ｐゴシック"/>
              <a:cs typeface="ＭＳ Ｐゴシック"/>
            </a:endParaRPr>
          </a:p>
        </p:txBody>
      </p:sp>
      <p:pic>
        <p:nvPicPr>
          <p:cNvPr id="39940" name="Picture 4" descr="Untitled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082956"/>
            <a:ext cx="8497887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44036" name="Picture 4" descr="Untitled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1563"/>
            <a:ext cx="7667625" cy="471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45060" name="Picture 4" descr="Untitled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976313"/>
            <a:ext cx="7448550" cy="490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7224761" cy="3505200"/>
          </a:xfrm>
        </p:spPr>
        <p:txBody>
          <a:bodyPr/>
          <a:lstStyle/>
          <a:p>
            <a:r>
              <a:rPr lang="en-GB" dirty="0" smtClean="0"/>
              <a:t>Macro Valuation</a:t>
            </a:r>
          </a:p>
          <a:p>
            <a:r>
              <a:rPr lang="en-GB" dirty="0" smtClean="0"/>
              <a:t>Capital Formation and Depreciation</a:t>
            </a:r>
          </a:p>
          <a:p>
            <a:r>
              <a:rPr lang="en-GB" dirty="0" smtClean="0"/>
              <a:t>Expansion and Renewal</a:t>
            </a:r>
          </a:p>
          <a:p>
            <a:r>
              <a:rPr lang="en-GB" dirty="0" smtClean="0"/>
              <a:t>Development of Building Stock</a:t>
            </a:r>
          </a:p>
          <a:p>
            <a:r>
              <a:rPr lang="en-GB" dirty="0" smtClean="0"/>
              <a:t>From Analysis to Forecasting</a:t>
            </a:r>
          </a:p>
          <a:p>
            <a:r>
              <a:rPr lang="en-GB" dirty="0" err="1" smtClean="0"/>
              <a:t>Sectoral</a:t>
            </a:r>
            <a:r>
              <a:rPr lang="en-GB" dirty="0" smtClean="0"/>
              <a:t> Capital Formation</a:t>
            </a:r>
          </a:p>
          <a:p>
            <a:r>
              <a:rPr lang="en-GB" dirty="0" smtClean="0"/>
              <a:t>Measurement of Building Stock</a:t>
            </a:r>
          </a:p>
          <a:p>
            <a:r>
              <a:rPr lang="en-GB" dirty="0" smtClean="0"/>
              <a:t>Regional Allocation of Property and Employment</a:t>
            </a:r>
          </a:p>
          <a:p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Real Estate and Housing – Peter de Jong	</a:t>
            </a:r>
            <a:fld id="{D897E9A1-6E7F-49D3-A1FA-932BDFC4786D}" type="datetime3">
              <a:rPr lang="en-GB" smtClean="0"/>
              <a:pPr>
                <a:defRPr/>
              </a:pPr>
              <a:t>25 June, 2010</a:t>
            </a:fld>
            <a:r>
              <a:rPr lang="en-GB" smtClean="0"/>
              <a:t>, </a:t>
            </a:r>
            <a:fld id="{AB2597E3-0A3A-4884-86F2-E684BCA7C8B4}" type="slidenum">
              <a:rPr lang="en-GB" smtClean="0"/>
              <a:pPr>
                <a:defRPr/>
              </a:pPr>
              <a:t>2</a:t>
            </a:fld>
            <a:r>
              <a:rPr lang="en-GB" smtClean="0"/>
              <a:t> of 20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46084" name="Picture 4" descr="Untitled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028700"/>
            <a:ext cx="69342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(1)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7261274" cy="350520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GB" sz="2400" dirty="0" smtClean="0"/>
              <a:t>After 2000 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growing vacancy and underutilisation of building stock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Recovery of fixed capital formation in buildings after 2005 (favourable financial conditions, economic growth and higher public building </a:t>
            </a:r>
            <a:r>
              <a:rPr lang="en-GB" sz="2400" dirty="0" smtClean="0"/>
              <a:t>activity)</a:t>
            </a:r>
            <a:endParaRPr lang="en-GB" sz="2400" dirty="0" smtClean="0"/>
          </a:p>
          <a:p>
            <a:pPr>
              <a:lnSpc>
                <a:spcPct val="100000"/>
              </a:lnSpc>
            </a:pPr>
            <a:r>
              <a:rPr lang="en-GB" sz="2400" dirty="0" smtClean="0"/>
              <a:t>2010-2025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Lower trend (based on </a:t>
            </a:r>
            <a:r>
              <a:rPr lang="en-GB" sz="2400" dirty="0" err="1" smtClean="0"/>
              <a:t>Upcycling</a:t>
            </a:r>
            <a:r>
              <a:rPr lang="en-GB" sz="2400" dirty="0" smtClean="0"/>
              <a:t>  Scenario with max 2% GDP-growth, a more sustainable oriented building activity, more refurbishment and less disinvestment)</a:t>
            </a:r>
            <a:endParaRPr lang="en-GB" sz="24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Real Estate and Housing – Peter de Jong	</a:t>
            </a:r>
            <a:fld id="{D897E9A1-6E7F-49D3-A1FA-932BDFC4786D}" type="datetime3">
              <a:rPr lang="en-GB" smtClean="0"/>
              <a:pPr>
                <a:defRPr/>
              </a:pPr>
              <a:t>25 June, 2010</a:t>
            </a:fld>
            <a:r>
              <a:rPr lang="en-GB" smtClean="0"/>
              <a:t>, </a:t>
            </a:r>
            <a:fld id="{AB2597E3-0A3A-4884-86F2-E684BCA7C8B4}" type="slidenum">
              <a:rPr lang="en-GB" smtClean="0"/>
              <a:pPr>
                <a:defRPr/>
              </a:pPr>
              <a:t>21</a:t>
            </a:fld>
            <a:r>
              <a:rPr lang="en-GB" smtClean="0"/>
              <a:t> of 20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(2)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7261274" cy="3505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Flow-stock-trend analysis </a:t>
            </a:r>
            <a:r>
              <a:rPr lang="en-GB" dirty="0" smtClean="0"/>
              <a:t>offers </a:t>
            </a:r>
            <a:r>
              <a:rPr lang="en-GB" dirty="0" smtClean="0"/>
              <a:t>an </a:t>
            </a:r>
            <a:r>
              <a:rPr lang="en-GB" dirty="0" smtClean="0"/>
              <a:t>acceptable </a:t>
            </a:r>
            <a:r>
              <a:rPr lang="en-GB" dirty="0" smtClean="0"/>
              <a:t>base for macro valuation of the stock of buildings and for scenario-linked forecasting of the trend of the </a:t>
            </a:r>
            <a:r>
              <a:rPr lang="en-GB" dirty="0" err="1" smtClean="0"/>
              <a:t>sectoral</a:t>
            </a:r>
            <a:r>
              <a:rPr lang="en-GB" dirty="0" smtClean="0"/>
              <a:t> </a:t>
            </a:r>
            <a:r>
              <a:rPr lang="en-GB" smtClean="0"/>
              <a:t>building </a:t>
            </a:r>
            <a:r>
              <a:rPr lang="en-GB" smtClean="0"/>
              <a:t>activity. </a:t>
            </a:r>
            <a:r>
              <a:rPr lang="en-GB" dirty="0" smtClean="0"/>
              <a:t>It compensates the lack of integral statistic observation, measurement and valuation of the non-residential building stock.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Real Estate and Housing – Peter de Jong	</a:t>
            </a:r>
            <a:fld id="{D897E9A1-6E7F-49D3-A1FA-932BDFC4786D}" type="datetime3">
              <a:rPr lang="en-GB" smtClean="0"/>
              <a:pPr>
                <a:defRPr/>
              </a:pPr>
              <a:t>25 June, 2010</a:t>
            </a:fld>
            <a:r>
              <a:rPr lang="en-GB" smtClean="0"/>
              <a:t>, </a:t>
            </a:r>
            <a:fld id="{AB2597E3-0A3A-4884-86F2-E684BCA7C8B4}" type="slidenum">
              <a:rPr lang="en-GB" smtClean="0"/>
              <a:pPr>
                <a:defRPr/>
              </a:pPr>
              <a:t>22</a:t>
            </a:fld>
            <a:r>
              <a:rPr lang="en-GB" smtClean="0"/>
              <a:t> of 20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Macro Valuation of non-residential Building Stock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6896144" cy="350520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Traditional  approach:</a:t>
            </a:r>
          </a:p>
          <a:p>
            <a:pPr>
              <a:lnSpc>
                <a:spcPct val="100000"/>
              </a:lnSpc>
              <a:buNone/>
            </a:pPr>
            <a:r>
              <a:rPr lang="en-GB" dirty="0" smtClean="0"/>
              <a:t>Initial Building Stock</a:t>
            </a:r>
          </a:p>
          <a:p>
            <a:pPr>
              <a:lnSpc>
                <a:spcPct val="100000"/>
              </a:lnSpc>
              <a:buNone/>
            </a:pPr>
            <a:r>
              <a:rPr lang="en-GB" dirty="0" smtClean="0"/>
              <a:t>+</a:t>
            </a:r>
          </a:p>
          <a:p>
            <a:pPr>
              <a:lnSpc>
                <a:spcPct val="100000"/>
              </a:lnSpc>
              <a:buNone/>
            </a:pPr>
            <a:r>
              <a:rPr lang="en-GB" dirty="0" smtClean="0"/>
              <a:t>Cumulated Gross Fixed Capital Formation</a:t>
            </a:r>
          </a:p>
          <a:p>
            <a:pPr>
              <a:lnSpc>
                <a:spcPct val="100000"/>
              </a:lnSpc>
              <a:buNone/>
            </a:pPr>
            <a:r>
              <a:rPr lang="en-GB" dirty="0" smtClean="0"/>
              <a:t>-</a:t>
            </a:r>
          </a:p>
          <a:p>
            <a:pPr>
              <a:lnSpc>
                <a:spcPct val="100000"/>
              </a:lnSpc>
              <a:buNone/>
            </a:pPr>
            <a:r>
              <a:rPr lang="en-GB" dirty="0" smtClean="0"/>
              <a:t>Depreciation</a:t>
            </a:r>
          </a:p>
          <a:p>
            <a:pPr>
              <a:lnSpc>
                <a:spcPct val="100000"/>
              </a:lnSpc>
              <a:buNone/>
            </a:pPr>
            <a:r>
              <a:rPr lang="en-GB" dirty="0" smtClean="0"/>
              <a:t>=</a:t>
            </a:r>
          </a:p>
          <a:p>
            <a:pPr>
              <a:lnSpc>
                <a:spcPct val="100000"/>
              </a:lnSpc>
              <a:buNone/>
            </a:pPr>
            <a:r>
              <a:rPr lang="en-GB" dirty="0" smtClean="0"/>
              <a:t>Building Stock per ultimo (in euro’s)</a:t>
            </a:r>
          </a:p>
          <a:p>
            <a:pPr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Real Estate and Housing – Peter de Jong	</a:t>
            </a:r>
            <a:fld id="{D897E9A1-6E7F-49D3-A1FA-932BDFC4786D}" type="datetime3">
              <a:rPr lang="en-GB" smtClean="0"/>
              <a:pPr>
                <a:defRPr/>
              </a:pPr>
              <a:t>25 June, 2010</a:t>
            </a:fld>
            <a:r>
              <a:rPr lang="en-GB" smtClean="0"/>
              <a:t>, </a:t>
            </a:r>
            <a:fld id="{AB2597E3-0A3A-4884-86F2-E684BCA7C8B4}" type="slidenum">
              <a:rPr lang="en-GB" smtClean="0"/>
              <a:pPr>
                <a:defRPr/>
              </a:pPr>
              <a:t>3</a:t>
            </a:fld>
            <a:r>
              <a:rPr lang="en-GB" smtClean="0"/>
              <a:t> of 20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approach Dutch Statistics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7553378" cy="350520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(based upon OECD-recommendations)</a:t>
            </a:r>
          </a:p>
          <a:p>
            <a:pPr>
              <a:lnSpc>
                <a:spcPct val="100000"/>
              </a:lnSpc>
              <a:buNone/>
            </a:pPr>
            <a:endParaRPr lang="en-GB" dirty="0" smtClean="0"/>
          </a:p>
          <a:p>
            <a:pPr>
              <a:lnSpc>
                <a:spcPct val="100000"/>
              </a:lnSpc>
              <a:buNone/>
            </a:pPr>
            <a:r>
              <a:rPr lang="en-GB" dirty="0" smtClean="0"/>
              <a:t>Gross Fixed Capital Formation</a:t>
            </a:r>
          </a:p>
          <a:p>
            <a:pPr>
              <a:lnSpc>
                <a:spcPct val="100000"/>
              </a:lnSpc>
              <a:buNone/>
            </a:pPr>
            <a:r>
              <a:rPr lang="en-GB" dirty="0" smtClean="0"/>
              <a:t>=</a:t>
            </a:r>
          </a:p>
          <a:p>
            <a:pPr>
              <a:lnSpc>
                <a:spcPct val="100000"/>
              </a:lnSpc>
              <a:buNone/>
            </a:pPr>
            <a:r>
              <a:rPr lang="en-GB" dirty="0" smtClean="0"/>
              <a:t>Initial Stock ultimo 1969</a:t>
            </a:r>
          </a:p>
          <a:p>
            <a:pPr>
              <a:lnSpc>
                <a:spcPct val="100000"/>
              </a:lnSpc>
              <a:buNone/>
            </a:pPr>
            <a:r>
              <a:rPr lang="en-GB" dirty="0" smtClean="0"/>
              <a:t>+</a:t>
            </a:r>
          </a:p>
          <a:p>
            <a:pPr>
              <a:lnSpc>
                <a:spcPct val="100000"/>
              </a:lnSpc>
              <a:buNone/>
            </a:pPr>
            <a:r>
              <a:rPr lang="en-GB" dirty="0" smtClean="0"/>
              <a:t>Gross Capital Formation 1969-20...</a:t>
            </a:r>
          </a:p>
          <a:p>
            <a:pPr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Real Estate and Housing – Peter de Jong	</a:t>
            </a:r>
            <a:fld id="{D897E9A1-6E7F-49D3-A1FA-932BDFC4786D}" type="datetime3">
              <a:rPr lang="en-GB" smtClean="0"/>
              <a:pPr>
                <a:defRPr/>
              </a:pPr>
              <a:t>25 June, 2010</a:t>
            </a:fld>
            <a:r>
              <a:rPr lang="en-GB" smtClean="0"/>
              <a:t>, </a:t>
            </a:r>
            <a:fld id="{AB2597E3-0A3A-4884-86F2-E684BCA7C8B4}" type="slidenum">
              <a:rPr lang="en-GB" smtClean="0"/>
              <a:pPr>
                <a:defRPr/>
              </a:pPr>
              <a:t>4</a:t>
            </a:fld>
            <a:r>
              <a:rPr lang="en-GB" smtClean="0"/>
              <a:t> of 20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7589891" cy="350520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Depreciation is split in 3 components</a:t>
            </a:r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Disinvestment at the end of the lifetime</a:t>
            </a:r>
            <a:br>
              <a:rPr lang="en-GB" dirty="0" smtClean="0"/>
            </a:br>
            <a:r>
              <a:rPr lang="en-GB" dirty="0" smtClean="0"/>
              <a:t>&gt; Gross Fixed Capital Stock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Loss of productivity during the lifetime</a:t>
            </a:r>
            <a:br>
              <a:rPr lang="en-GB" dirty="0" smtClean="0"/>
            </a:br>
            <a:r>
              <a:rPr lang="en-GB" dirty="0" smtClean="0"/>
              <a:t>&gt; Productive Fixed Capital Stock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Loss of market value during the lifetime</a:t>
            </a:r>
            <a:br>
              <a:rPr lang="en-GB" dirty="0" smtClean="0"/>
            </a:br>
            <a:r>
              <a:rPr lang="en-GB" dirty="0" smtClean="0"/>
              <a:t>&gt; Net Fixed Capital Stock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Real Estate and Housing – Peter de Jong	</a:t>
            </a:r>
            <a:fld id="{D897E9A1-6E7F-49D3-A1FA-932BDFC4786D}" type="datetime3">
              <a:rPr lang="en-GB" smtClean="0"/>
              <a:pPr>
                <a:defRPr/>
              </a:pPr>
              <a:t>25 June, 2010</a:t>
            </a:fld>
            <a:r>
              <a:rPr lang="en-GB" smtClean="0"/>
              <a:t>, </a:t>
            </a:r>
            <a:fld id="{AB2597E3-0A3A-4884-86F2-E684BCA7C8B4}" type="slidenum">
              <a:rPr lang="en-GB" smtClean="0"/>
              <a:pPr>
                <a:defRPr/>
              </a:pPr>
              <a:t>5</a:t>
            </a:fld>
            <a:r>
              <a:rPr lang="en-GB" smtClean="0"/>
              <a:t> of 20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Scientific and planning problem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7370813" cy="35052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GB" dirty="0" smtClean="0"/>
              <a:t>Related to Building Stock</a:t>
            </a:r>
          </a:p>
          <a:p>
            <a:pPr>
              <a:lnSpc>
                <a:spcPct val="150000"/>
              </a:lnSpc>
              <a:buNone/>
            </a:pPr>
            <a:r>
              <a:rPr lang="en-GB" dirty="0" smtClean="0"/>
              <a:t>Depreciation ≠ Investment for Renewal</a:t>
            </a:r>
          </a:p>
          <a:p>
            <a:pPr>
              <a:lnSpc>
                <a:spcPct val="150000"/>
              </a:lnSpc>
              <a:buNone/>
            </a:pPr>
            <a:r>
              <a:rPr lang="en-GB" dirty="0" smtClean="0"/>
              <a:t>Net investment ≠ Investment for Expansion</a:t>
            </a:r>
          </a:p>
          <a:p>
            <a:pPr>
              <a:lnSpc>
                <a:spcPct val="150000"/>
              </a:lnSpc>
              <a:buNone/>
            </a:pPr>
            <a:r>
              <a:rPr lang="en-GB" dirty="0" smtClean="0"/>
              <a:t>Alternative macro approach</a:t>
            </a:r>
          </a:p>
          <a:p>
            <a:pPr>
              <a:lnSpc>
                <a:spcPct val="150000"/>
              </a:lnSpc>
              <a:buNone/>
            </a:pPr>
            <a:r>
              <a:rPr lang="en-GB" dirty="0" smtClean="0"/>
              <a:t>Investment for Expansion = f(∆GDP)</a:t>
            </a:r>
          </a:p>
          <a:p>
            <a:pPr>
              <a:lnSpc>
                <a:spcPct val="150000"/>
              </a:lnSpc>
              <a:buNone/>
            </a:pPr>
            <a:r>
              <a:rPr lang="en-GB" dirty="0" smtClean="0"/>
              <a:t>Investment for Renewal = f(building stock)</a:t>
            </a:r>
          </a:p>
          <a:p>
            <a:pPr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Real Estate and Housing – Peter de Jong	</a:t>
            </a:r>
            <a:fld id="{D897E9A1-6E7F-49D3-A1FA-932BDFC4786D}" type="datetime3">
              <a:rPr lang="en-GB" smtClean="0"/>
              <a:pPr>
                <a:defRPr/>
              </a:pPr>
              <a:t>25 June, 2010</a:t>
            </a:fld>
            <a:r>
              <a:rPr lang="en-GB" smtClean="0"/>
              <a:t>, </a:t>
            </a:r>
            <a:fld id="{AB2597E3-0A3A-4884-86F2-E684BCA7C8B4}" type="slidenum">
              <a:rPr lang="en-GB" smtClean="0"/>
              <a:pPr>
                <a:defRPr/>
              </a:pPr>
              <a:t>6</a:t>
            </a:fld>
            <a:r>
              <a:rPr lang="en-GB" smtClean="0"/>
              <a:t> of 20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33796" name="Picture 4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882650"/>
            <a:ext cx="8243887" cy="5246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34820" name="Picture 4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168525"/>
            <a:ext cx="8388350" cy="254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35844" name="Picture 4" descr="Untitled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6250"/>
            <a:ext cx="8010525" cy="548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368</Words>
  <Application>Microsoft Office PowerPoint</Application>
  <PresentationFormat>Diavoorstelling (4:3)</PresentationFormat>
  <Paragraphs>73</Paragraphs>
  <Slides>22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2_Default Design</vt:lpstr>
      <vt:lpstr> Macro Measurement and Valuation of the Building Stock</vt:lpstr>
      <vt:lpstr>Content</vt:lpstr>
      <vt:lpstr>Macro Valuation of non-residential Building Stock</vt:lpstr>
      <vt:lpstr>Recent approach Dutch Statistics</vt:lpstr>
      <vt:lpstr>Dia 5</vt:lpstr>
      <vt:lpstr>Scientific and planning problem</vt:lpstr>
      <vt:lpstr>Dia 7</vt:lpstr>
      <vt:lpstr>Dia 8</vt:lpstr>
      <vt:lpstr>Dia 9</vt:lpstr>
      <vt:lpstr>Dia 10</vt:lpstr>
      <vt:lpstr>Dia 11</vt:lpstr>
      <vt:lpstr>Determination sectoral expansion component</vt:lpstr>
      <vt:lpstr>Measurement and Validation indicators for the Building Stock</vt:lpstr>
      <vt:lpstr>Dia 14</vt:lpstr>
      <vt:lpstr>Dia 15</vt:lpstr>
      <vt:lpstr>Dia 16</vt:lpstr>
      <vt:lpstr>Dia 17</vt:lpstr>
      <vt:lpstr>Dia 18</vt:lpstr>
      <vt:lpstr>Dia 19</vt:lpstr>
      <vt:lpstr>Dia 20</vt:lpstr>
      <vt:lpstr>Conclusion (1)</vt:lpstr>
      <vt:lpstr>Conclusion (2)</vt:lpstr>
    </vt:vector>
  </TitlesOfParts>
  <Company>TU Delft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Cruyen</dc:creator>
  <cp:lastModifiedBy>Windows User</cp:lastModifiedBy>
  <cp:revision>126</cp:revision>
  <dcterms:created xsi:type="dcterms:W3CDTF">2010-02-12T15:27:35Z</dcterms:created>
  <dcterms:modified xsi:type="dcterms:W3CDTF">2010-06-25T16:47:58Z</dcterms:modified>
</cp:coreProperties>
</file>