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6" r:id="rId2"/>
    <p:sldId id="277" r:id="rId3"/>
    <p:sldId id="305" r:id="rId4"/>
    <p:sldId id="304" r:id="rId5"/>
    <p:sldId id="278" r:id="rId6"/>
    <p:sldId id="297" r:id="rId7"/>
    <p:sldId id="298" r:id="rId8"/>
    <p:sldId id="279" r:id="rId9"/>
    <p:sldId id="299" r:id="rId10"/>
    <p:sldId id="271" r:id="rId11"/>
    <p:sldId id="272" r:id="rId12"/>
    <p:sldId id="281" r:id="rId13"/>
    <p:sldId id="284" r:id="rId14"/>
    <p:sldId id="280" r:id="rId15"/>
    <p:sldId id="285" r:id="rId16"/>
    <p:sldId id="283" r:id="rId17"/>
    <p:sldId id="274" r:id="rId18"/>
    <p:sldId id="268" r:id="rId19"/>
    <p:sldId id="300" r:id="rId20"/>
    <p:sldId id="301" r:id="rId21"/>
    <p:sldId id="302" r:id="rId22"/>
    <p:sldId id="286" r:id="rId23"/>
    <p:sldId id="303" r:id="rId24"/>
    <p:sldId id="287" r:id="rId25"/>
    <p:sldId id="295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99"/>
    <a:srgbClr val="008000"/>
    <a:srgbClr val="FF0000"/>
    <a:srgbClr val="FFDF79"/>
    <a:srgbClr val="FF3399"/>
    <a:srgbClr val="DDFFDD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4" autoAdjust="0"/>
    <p:restoredTop sz="94614" autoAdjust="0"/>
  </p:normalViewPr>
  <p:slideViewPr>
    <p:cSldViewPr>
      <p:cViewPr varScale="1">
        <p:scale>
          <a:sx n="67" d="100"/>
          <a:sy n="67" d="100"/>
        </p:scale>
        <p:origin x="-120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272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7D78F41-B939-41BA-99D4-A1FC887AE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DCA30B7-65D6-4C76-8F36-371111C63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49750-C48A-4D5F-A525-DFABEF0E45A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20BEB-DA12-4308-8340-CB3DBF888B2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7EEBA-3E83-4C55-B3DF-905B3635070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2569F-2DCA-43AF-A2A8-16358A01074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195FF-EF2F-4806-BE33-CBA6C89A162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9D56B-3250-464B-BE86-CD665BC2B16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689E9-F5B1-4042-AB08-E1E5F1E8C4C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71F6AF-22AB-4BD5-B177-4F5A68CBE61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FF8D9-96FA-4C8E-8A4E-C76C1C764F1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56EDDE82-CC3C-41E4-80BE-1C2A8D696D7B}" type="slidenum">
              <a:rPr lang="en-US" sz="1300"/>
              <a:pPr algn="r"/>
              <a:t>19</a:t>
            </a:fld>
            <a:endParaRPr lang="en-US" sz="13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AAC9817B-07C9-42C9-983F-7C5B8D9C9FD4}" type="slidenum">
              <a:rPr lang="en-US" sz="1300"/>
              <a:pPr algn="r"/>
              <a:t>20</a:t>
            </a:fld>
            <a:endParaRPr lang="en-US" sz="13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199872F7-DC27-4980-8E3F-8635F367C25F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69487B00-8146-4F7A-9485-A4259CC4A79B}" type="slidenum">
              <a:rPr lang="en-US" sz="1300"/>
              <a:pPr algn="r"/>
              <a:t>21</a:t>
            </a:fld>
            <a:endParaRPr lang="en-US" sz="13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352E8F-BE70-4D49-9B80-F18A411FD1E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92132632-E282-4AA4-8B79-C1673253B97C}" type="slidenum">
              <a:rPr lang="en-US" sz="1300"/>
              <a:pPr algn="r"/>
              <a:t>23</a:t>
            </a:fld>
            <a:endParaRPr lang="en-US" sz="13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974D2-CC92-4E6E-BF91-93E4C1DDE43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39898-BAE7-4CC6-B347-45D6943A8E9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B93B423B-D5E9-41C2-A918-FB0AC43EADCF}" type="slidenum">
              <a:rPr lang="en-US" sz="1300"/>
              <a:pPr algn="r"/>
              <a:t>4</a:t>
            </a:fld>
            <a:endParaRPr lang="en-US" sz="13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102E57-2514-4301-A6ED-3229A6418EC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A5F90-1CC1-4EAC-ABF8-F8D4FA1AA4E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F95F1-DB20-4745-A945-FFB937F488D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8C81B-7ECA-4E57-8929-248FF23C116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DE49D6BA-89A1-412F-B488-D91A64D66ECB}" type="slidenum">
              <a:rPr lang="en-US" sz="1300"/>
              <a:pPr algn="r"/>
              <a:t>9</a:t>
            </a:fld>
            <a:endParaRPr lang="en-US" sz="13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0CA76-6CE9-4C38-81C4-D74A3BBBB9D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990600"/>
            <a:ext cx="9144000" cy="5410200"/>
          </a:xfrm>
          <a:prstGeom prst="rect">
            <a:avLst/>
          </a:prstGeom>
          <a:solidFill>
            <a:srgbClr val="DDFF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8100">
            <a:solidFill>
              <a:srgbClr val="96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rgbClr val="96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41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" y="152400"/>
            <a:ext cx="8686800" cy="685800"/>
          </a:xfrm>
        </p:spPr>
        <p:txBody>
          <a:bodyPr/>
          <a:lstStyle>
            <a:lvl1pPr marL="0" indent="0">
              <a:defRPr>
                <a:solidFill>
                  <a:srgbClr val="9600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895600" y="6477000"/>
            <a:ext cx="3733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(4/3/2009)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52400" y="6477000"/>
            <a:ext cx="2895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960000"/>
                </a:solidFill>
              </a:defRPr>
            </a:lvl1pPr>
          </a:lstStyle>
          <a:p>
            <a:pPr>
              <a:defRPr/>
            </a:pPr>
            <a:r>
              <a:rPr lang="en-US"/>
              <a:t>Presented by Ekaterina Chernobai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/>
            </a:lvl1pPr>
          </a:lstStyle>
          <a:p>
            <a:pPr>
              <a:defRPr/>
            </a:pPr>
            <a:r>
              <a:rPr lang="en-US"/>
              <a:t>page </a:t>
            </a:r>
            <a:fld id="{D3BCDA40-55A8-45F4-80C8-C5062C614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(4/17/2008)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AE37-C65C-4096-8A8E-4A7336DFB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447800"/>
            <a:ext cx="2190750" cy="4678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447800"/>
            <a:ext cx="6419850" cy="4678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(4/17/2008)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FB26-F401-4151-9778-585CE77C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(4/3/2009)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98ACD-5267-4B4D-BAB4-077884836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(4/17/2008)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1E839-7034-4097-A379-1555ECBF2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(4/17/2008)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1ADD-4A0E-4A05-8FEF-1889B99E5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(4/17/2008)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F4B4-6FA5-4418-96AC-E47FEE97C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(4/17/2008)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47D6-810E-43FF-A964-AB70F57AB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(4/17/2008)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238D-05EC-4497-86CE-6ADEE8EEE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(4/17/2008)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A9C63-6DA9-408A-8C7C-76155CAFE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ARES Annual Conference (4/17/2008)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AF8A-5731-4148-8D0D-CB999A0F8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7800"/>
            <a:ext cx="8763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52400" y="152400"/>
            <a:ext cx="8839200" cy="6248400"/>
          </a:xfrm>
          <a:prstGeom prst="rect">
            <a:avLst/>
          </a:prstGeom>
          <a:solidFill>
            <a:srgbClr val="DDFF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52400" y="6400800"/>
            <a:ext cx="8839200" cy="0"/>
          </a:xfrm>
          <a:prstGeom prst="line">
            <a:avLst/>
          </a:prstGeom>
          <a:noFill/>
          <a:ln w="38100">
            <a:solidFill>
              <a:srgbClr val="96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152400" y="152400"/>
            <a:ext cx="8839200" cy="0"/>
          </a:xfrm>
          <a:prstGeom prst="line">
            <a:avLst/>
          </a:prstGeom>
          <a:noFill/>
          <a:ln w="38100">
            <a:solidFill>
              <a:srgbClr val="96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152400" y="152400"/>
            <a:ext cx="0" cy="6248400"/>
          </a:xfrm>
          <a:prstGeom prst="line">
            <a:avLst/>
          </a:prstGeom>
          <a:noFill/>
          <a:ln w="38100">
            <a:solidFill>
              <a:srgbClr val="96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8991600" y="152400"/>
            <a:ext cx="0" cy="6248400"/>
          </a:xfrm>
          <a:prstGeom prst="line">
            <a:avLst/>
          </a:prstGeom>
          <a:noFill/>
          <a:ln w="38100">
            <a:solidFill>
              <a:srgbClr val="96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1066800" y="7620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960000"/>
                </a:solidFill>
              </a:defRPr>
            </a:lvl1pPr>
          </a:lstStyle>
          <a:p>
            <a:pPr>
              <a:defRPr/>
            </a:pPr>
            <a:r>
              <a:rPr lang="en-US"/>
              <a:t>ARES Annual Conference (4/3/2009)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0000"/>
                </a:solidFill>
              </a:defRPr>
            </a:lvl1pPr>
          </a:lstStyle>
          <a:p>
            <a:pPr>
              <a:defRPr/>
            </a:pPr>
            <a:fld id="{7B9F5154-C319-4E15-9478-AF6F9DBB8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97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52400" y="6477000"/>
            <a:ext cx="312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200" b="1">
                <a:solidFill>
                  <a:srgbClr val="960000"/>
                </a:solidFill>
              </a:rPr>
              <a:t>Presented by Ekaterina Chernobai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162800" y="64770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200" b="1">
                <a:solidFill>
                  <a:srgbClr val="960000"/>
                </a:solidFill>
              </a:rPr>
              <a:t>page </a:t>
            </a:r>
            <a:fld id="{AC731490-AF9A-46C0-A62F-E6DDDB53CCB8}" type="slidenum">
              <a:rPr lang="en-US" sz="1200" b="1">
                <a:solidFill>
                  <a:srgbClr val="960000"/>
                </a:solidFill>
              </a:rPr>
              <a:pPr algn="r">
                <a:defRPr/>
              </a:pPr>
              <a:t>‹#›</a:t>
            </a:fld>
            <a:endParaRPr lang="en-US" sz="1200" b="1">
              <a:solidFill>
                <a:srgbClr val="96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advClick="0"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6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6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6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6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6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6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6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6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60000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80975" y="762000"/>
            <a:ext cx="8782050" cy="1752600"/>
          </a:xfrm>
          <a:prstGeom prst="rect">
            <a:avLst/>
          </a:prstGeom>
          <a:solidFill>
            <a:srgbClr val="FFCC99"/>
          </a:solidFill>
          <a:ln w="28575">
            <a:noFill/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ERES Conference 2010 (6/26/2010)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91DC399-C02A-450D-BCF6-E42CD382D1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0"/>
            <a:ext cx="5181600" cy="1905000"/>
          </a:xfrm>
        </p:spPr>
        <p:txBody>
          <a:bodyPr/>
          <a:lstStyle/>
          <a:p>
            <a:pPr marL="0" indent="0">
              <a:lnSpc>
                <a:spcPct val="70000"/>
              </a:lnSpc>
              <a:spcBef>
                <a:spcPct val="0"/>
              </a:spcBef>
            </a:pPr>
            <a:r>
              <a:rPr lang="en-US" sz="2400" b="1" smtClean="0">
                <a:latin typeface="Calibri" pitchFamily="34" charset="0"/>
              </a:rPr>
              <a:t>Ekaterina Chernobai</a:t>
            </a:r>
            <a:r>
              <a:rPr lang="en-US" sz="2000" b="1" smtClean="0">
                <a:latin typeface="Calibri" pitchFamily="34" charset="0"/>
              </a:rPr>
              <a:t> </a:t>
            </a:r>
            <a:endParaRPr lang="en-US" sz="2000" smtClean="0">
              <a:latin typeface="Calibri" pitchFamily="34" charset="0"/>
            </a:endParaRPr>
          </a:p>
          <a:p>
            <a:pPr marL="0" indent="0">
              <a:lnSpc>
                <a:spcPct val="70000"/>
              </a:lnSpc>
              <a:spcBef>
                <a:spcPct val="0"/>
              </a:spcBef>
            </a:pPr>
            <a:r>
              <a:rPr lang="en-US" sz="1800" b="1" smtClean="0">
                <a:latin typeface="Calibri" pitchFamily="34" charset="0"/>
              </a:rPr>
              <a:t>                                                  </a:t>
            </a:r>
          </a:p>
          <a:p>
            <a:pPr marL="0" indent="0">
              <a:lnSpc>
                <a:spcPct val="70000"/>
              </a:lnSpc>
              <a:spcBef>
                <a:spcPct val="0"/>
              </a:spcBef>
            </a:pPr>
            <a:r>
              <a:rPr lang="en-US" sz="1800" smtClean="0">
                <a:latin typeface="Calibri" pitchFamily="34" charset="0"/>
              </a:rPr>
              <a:t>California State Polytechnic University, Pomona, USA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1400" smtClean="0">
                <a:latin typeface="Calibri" pitchFamily="34" charset="0"/>
              </a:rPr>
              <a:t>College of Business Administration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1400" smtClean="0">
                <a:latin typeface="Calibri" pitchFamily="34" charset="0"/>
              </a:rPr>
              <a:t>Department of Finance, Real Estate, and Law</a:t>
            </a:r>
          </a:p>
          <a:p>
            <a:pPr marL="0" indent="0">
              <a:lnSpc>
                <a:spcPct val="70000"/>
              </a:lnSpc>
              <a:spcBef>
                <a:spcPct val="0"/>
              </a:spcBef>
            </a:pPr>
            <a:endParaRPr lang="en-US" sz="1600" smtClean="0">
              <a:latin typeface="Calibri" pitchFamily="34" charset="0"/>
            </a:endParaRPr>
          </a:p>
          <a:p>
            <a:pPr marL="0" indent="0">
              <a:lnSpc>
                <a:spcPct val="70000"/>
              </a:lnSpc>
              <a:spcBef>
                <a:spcPct val="0"/>
              </a:spcBef>
            </a:pPr>
            <a:r>
              <a:rPr lang="en-US" sz="1800" smtClean="0">
                <a:latin typeface="Calibri" pitchFamily="34" charset="0"/>
              </a:rPr>
              <a:t>University of Nürtingen, Germany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1400" smtClean="0">
                <a:latin typeface="Calibri" pitchFamily="34" charset="0"/>
              </a:rPr>
              <a:t>Department of Real Estate Management</a:t>
            </a:r>
            <a:endParaRPr lang="en-US" sz="1600" smtClean="0">
              <a:latin typeface="Calibri" pitchFamily="34" charset="0"/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Consumption of real assets and the clientele effect</a:t>
            </a:r>
            <a:endParaRPr lang="en-US" sz="3500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2667000" y="5105400"/>
            <a:ext cx="381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2400" b="1">
                <a:latin typeface="Calibri" pitchFamily="34" charset="0"/>
              </a:rPr>
              <a:t>Anna Chernobai</a:t>
            </a:r>
            <a:r>
              <a:rPr lang="en-US" sz="2000" b="1">
                <a:latin typeface="Calibri" pitchFamily="34" charset="0"/>
              </a:rPr>
              <a:t> </a:t>
            </a:r>
            <a:endParaRPr lang="en-US" sz="2000">
              <a:latin typeface="Calibri" pitchFamily="34" charset="0"/>
            </a:endParaRPr>
          </a:p>
          <a:p>
            <a:pPr algn="ctr">
              <a:lnSpc>
                <a:spcPct val="70000"/>
              </a:lnSpc>
            </a:pPr>
            <a:r>
              <a:rPr lang="en-US" b="1">
                <a:latin typeface="Calibri" pitchFamily="34" charset="0"/>
              </a:rPr>
              <a:t>                                                  </a:t>
            </a:r>
          </a:p>
          <a:p>
            <a:pPr algn="ctr">
              <a:lnSpc>
                <a:spcPct val="70000"/>
              </a:lnSpc>
            </a:pPr>
            <a:r>
              <a:rPr lang="en-US">
                <a:latin typeface="Calibri" pitchFamily="34" charset="0"/>
              </a:rPr>
              <a:t>Syracuse University, USA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Whitman School of Management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Department of Finance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A9019-3CBA-4800-B0C7-87974451A71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</a:rPr>
              <a:t>The Model: </a:t>
            </a:r>
            <a:r>
              <a:rPr lang="en-US" b="1" i="1" smtClean="0">
                <a:solidFill>
                  <a:srgbClr val="008000"/>
                </a:solidFill>
                <a:latin typeface="Calibri" pitchFamily="34" charset="0"/>
              </a:rPr>
              <a:t>Buyer’s Side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2743200"/>
            <a:ext cx="3962400" cy="1852613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Visit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2 houses randomly</a:t>
            </a:r>
            <a:r>
              <a:rPr lang="en-US" sz="2400">
                <a:latin typeface="Calibri" pitchFamily="34" charset="0"/>
              </a:rPr>
              <a:t>:</a:t>
            </a:r>
          </a:p>
          <a:p>
            <a:pPr algn="ctr">
              <a:defRPr/>
            </a:pPr>
            <a:endParaRPr lang="en-US">
              <a:latin typeface="Calibri" pitchFamily="34" charset="0"/>
            </a:endParaRPr>
          </a:p>
          <a:p>
            <a:pPr>
              <a:defRPr/>
            </a:pPr>
            <a:r>
              <a:rPr lang="en-US" sz="2400">
                <a:latin typeface="Calibri" pitchFamily="34" charset="0"/>
              </a:rPr>
              <a:t>                Good + Bad?</a:t>
            </a:r>
          </a:p>
          <a:p>
            <a:pPr>
              <a:defRPr/>
            </a:pPr>
            <a:r>
              <a:rPr lang="en-US" sz="2400">
                <a:latin typeface="Calibri" pitchFamily="34" charset="0"/>
              </a:rPr>
              <a:t>                Good + Good?</a:t>
            </a:r>
          </a:p>
          <a:p>
            <a:pPr>
              <a:defRPr/>
            </a:pPr>
            <a:r>
              <a:rPr lang="en-US" sz="2400">
                <a:latin typeface="Calibri" pitchFamily="34" charset="0"/>
              </a:rPr>
              <a:t>                Bad + Bad?</a:t>
            </a:r>
          </a:p>
        </p:txBody>
      </p:sp>
      <p:sp>
        <p:nvSpPr>
          <p:cNvPr id="22534" name="TextBox 20"/>
          <p:cNvSpPr txBox="1">
            <a:spLocks noChangeArrowheads="1"/>
          </p:cNvSpPr>
          <p:nvPr/>
        </p:nvSpPr>
        <p:spPr bwMode="auto">
          <a:xfrm>
            <a:off x="5715000" y="2209800"/>
            <a:ext cx="3224213" cy="78740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  <a:p>
            <a:pPr algn="ctr">
              <a:defRPr/>
            </a:pPr>
            <a:r>
              <a:rPr lang="en-US" sz="2400">
                <a:latin typeface="Calibri" pitchFamily="34" charset="0"/>
              </a:rPr>
              <a:t>Buy 1 house </a:t>
            </a:r>
          </a:p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22" name="Down Arrow 21"/>
          <p:cNvSpPr/>
          <p:nvPr/>
        </p:nvSpPr>
        <p:spPr>
          <a:xfrm rot="14292579">
            <a:off x="4573588" y="2695575"/>
            <a:ext cx="533400" cy="838200"/>
          </a:xfrm>
          <a:prstGeom prst="downArrow">
            <a:avLst/>
          </a:prstGeom>
          <a:solidFill>
            <a:srgbClr val="C00000"/>
          </a:solidFill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6" name="TextBox 22"/>
          <p:cNvSpPr txBox="1">
            <a:spLocks noChangeArrowheads="1"/>
          </p:cNvSpPr>
          <p:nvPr/>
        </p:nvSpPr>
        <p:spPr bwMode="auto">
          <a:xfrm>
            <a:off x="228600" y="11430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■"/>
              <a:defRPr/>
            </a:pPr>
            <a:r>
              <a:rPr lang="en-US" sz="2400" dirty="0">
                <a:solidFill>
                  <a:srgbClr val="0033CC"/>
                </a:solidFill>
                <a:latin typeface="+mj-lt"/>
              </a:rPr>
              <a:t>  In every period </a:t>
            </a:r>
            <a:r>
              <a:rPr lang="en-US" sz="2400" b="1" i="1" dirty="0">
                <a:solidFill>
                  <a:srgbClr val="0033CC"/>
                </a:solidFill>
                <a:latin typeface="+mj-lt"/>
              </a:rPr>
              <a:t>t</a:t>
            </a:r>
            <a:r>
              <a:rPr lang="en-US" sz="2400" dirty="0">
                <a:solidFill>
                  <a:srgbClr val="0033CC"/>
                </a:solidFill>
                <a:latin typeface="+mj-lt"/>
              </a:rPr>
              <a:t> of house-searching process:</a:t>
            </a: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5715000" y="4191000"/>
            <a:ext cx="3267075" cy="120015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Don’t buy either; </a:t>
            </a:r>
          </a:p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Keep searching in next period  </a:t>
            </a:r>
            <a:r>
              <a:rPr lang="en-US" sz="2400" i="1" dirty="0">
                <a:latin typeface="Calibri" pitchFamily="34" charset="0"/>
              </a:rPr>
              <a:t>t+1</a:t>
            </a:r>
            <a:r>
              <a:rPr lang="en-US" sz="2000" dirty="0">
                <a:latin typeface="Calibri" pitchFamily="34" charset="0"/>
              </a:rPr>
              <a:t> </a:t>
            </a:r>
          </a:p>
        </p:txBody>
      </p:sp>
      <p:sp>
        <p:nvSpPr>
          <p:cNvPr id="11" name="Down Arrow 10"/>
          <p:cNvSpPr/>
          <p:nvPr/>
        </p:nvSpPr>
        <p:spPr>
          <a:xfrm rot="17941882">
            <a:off x="4598988" y="3711575"/>
            <a:ext cx="533400" cy="838200"/>
          </a:xfrm>
          <a:prstGeom prst="downArrow">
            <a:avLst/>
          </a:prstGeom>
          <a:solidFill>
            <a:srgbClr val="C00000"/>
          </a:solidFill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8" name="TextBox 11"/>
          <p:cNvSpPr txBox="1">
            <a:spLocks noChangeArrowheads="1"/>
          </p:cNvSpPr>
          <p:nvPr/>
        </p:nvSpPr>
        <p:spPr bwMode="auto">
          <a:xfrm>
            <a:off x="7162800" y="33528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C00000"/>
                </a:solidFill>
              </a:rPr>
              <a:t>or</a:t>
            </a:r>
          </a:p>
        </p:txBody>
      </p:sp>
      <p:sp>
        <p:nvSpPr>
          <p:cNvPr id="32779" name="TextBox 12"/>
          <p:cNvSpPr txBox="1">
            <a:spLocks noChangeArrowheads="1"/>
          </p:cNvSpPr>
          <p:nvPr/>
        </p:nvSpPr>
        <p:spPr bwMode="auto">
          <a:xfrm>
            <a:off x="5943600" y="54864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Search option has value </a:t>
            </a:r>
            <a:r>
              <a:rPr lang="en-US" i="1">
                <a:solidFill>
                  <a:srgbClr val="008000"/>
                </a:solidFill>
              </a:rPr>
              <a:t>!</a:t>
            </a:r>
          </a:p>
        </p:txBody>
      </p:sp>
      <p:sp>
        <p:nvSpPr>
          <p:cNvPr id="32781" name="AutoShape 15"/>
          <p:cNvSpPr>
            <a:spLocks noChangeArrowheads="1"/>
          </p:cNvSpPr>
          <p:nvPr/>
        </p:nvSpPr>
        <p:spPr bwMode="auto">
          <a:xfrm>
            <a:off x="1143000" y="3505200"/>
            <a:ext cx="2057400" cy="990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8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2868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B7B7B18-000B-4F8E-ABAD-DE78F3511FE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tabLst>
                <a:tab pos="7145338" algn="l"/>
                <a:tab pos="7654925" algn="l"/>
                <a:tab pos="7889875" algn="l"/>
              </a:tabLst>
            </a:pPr>
            <a:r>
              <a:rPr lang="en-US" b="1" smtClean="0">
                <a:latin typeface="Calibri" pitchFamily="34" charset="0"/>
              </a:rPr>
              <a:t>                   The Model: </a:t>
            </a:r>
            <a:r>
              <a:rPr lang="en-US" b="1" i="1" smtClean="0">
                <a:solidFill>
                  <a:srgbClr val="008000"/>
                </a:solidFill>
                <a:latin typeface="Calibri" pitchFamily="34" charset="0"/>
              </a:rPr>
              <a:t>Buyer’s Side</a:t>
            </a:r>
          </a:p>
        </p:txBody>
      </p:sp>
      <p:sp>
        <p:nvSpPr>
          <p:cNvPr id="28691" name="TextBox 17"/>
          <p:cNvSpPr txBox="1">
            <a:spLocks noChangeArrowheads="1"/>
          </p:cNvSpPr>
          <p:nvPr/>
        </p:nvSpPr>
        <p:spPr bwMode="auto">
          <a:xfrm>
            <a:off x="152400" y="1143000"/>
            <a:ext cx="88392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 2" pitchFamily="18" charset="2"/>
              <a:buChar char=""/>
            </a:pPr>
            <a:r>
              <a:rPr lang="en-US" sz="2400">
                <a:latin typeface="Calibri" pitchFamily="34" charset="0"/>
              </a:rPr>
              <a:t>  </a:t>
            </a:r>
            <a:r>
              <a:rPr lang="en-US" sz="2400">
                <a:solidFill>
                  <a:srgbClr val="0033CC"/>
                </a:solidFill>
              </a:rPr>
              <a:t>Household </a:t>
            </a:r>
            <a:r>
              <a:rPr lang="en-US" sz="2400" b="1">
                <a:solidFill>
                  <a:srgbClr val="0033CC"/>
                </a:solidFill>
              </a:rPr>
              <a:t>LIKES </a:t>
            </a:r>
            <a:r>
              <a:rPr lang="en-US" sz="2400">
                <a:solidFill>
                  <a:srgbClr val="0033CC"/>
                </a:solidFill>
              </a:rPr>
              <a:t>a house if:</a:t>
            </a: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" pitchFamily="2" charset="2"/>
              <a:buNone/>
            </a:pPr>
            <a:r>
              <a:rPr lang="en-US" sz="2400">
                <a:latin typeface="Calibri" pitchFamily="34" charset="0"/>
              </a:rPr>
              <a:t>      </a:t>
            </a:r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For each class (Short-term, Long-term) and house type (Good , Bad):</a:t>
            </a:r>
          </a:p>
          <a:p>
            <a:pPr>
              <a:buClr>
                <a:srgbClr val="960000"/>
              </a:buClr>
              <a:buFont typeface="Wingdings" pitchFamily="2" charset="2"/>
              <a:buNone/>
            </a:pPr>
            <a:endParaRPr lang="en-US" sz="2400">
              <a:latin typeface="Calibri" pitchFamily="34" charset="0"/>
            </a:endParaRPr>
          </a:p>
          <a:p>
            <a:pPr>
              <a:buClr>
                <a:srgbClr val="960000"/>
              </a:buClr>
              <a:buFont typeface="Wingdings" pitchFamily="2" charset="2"/>
              <a:buNone/>
            </a:pPr>
            <a:endParaRPr lang="en-US" sz="2400" b="1">
              <a:solidFill>
                <a:srgbClr val="FF5050"/>
              </a:solidFill>
              <a:cs typeface="Arial" charset="0"/>
            </a:endParaRPr>
          </a:p>
          <a:p>
            <a:pPr>
              <a:buClr>
                <a:srgbClr val="960000"/>
              </a:buClr>
              <a:buFont typeface="Wingdings" pitchFamily="2" charset="2"/>
              <a:buNone/>
            </a:pPr>
            <a:r>
              <a:rPr lang="en-US" sz="2400" b="1">
                <a:solidFill>
                  <a:srgbClr val="FF5050"/>
                </a:solidFill>
                <a:latin typeface="Calibri" pitchFamily="34" charset="0"/>
              </a:rPr>
              <a:t>       </a:t>
            </a:r>
          </a:p>
          <a:p>
            <a:pPr>
              <a:buClr>
                <a:srgbClr val="960000"/>
              </a:buClr>
              <a:buFont typeface="Wingdings" pitchFamily="2" charset="2"/>
              <a:buNone/>
            </a:pPr>
            <a:endParaRPr lang="en-US" sz="2400" b="1">
              <a:solidFill>
                <a:srgbClr val="FF5050"/>
              </a:solidFill>
              <a:latin typeface="Calibri" pitchFamily="34" charset="0"/>
            </a:endParaRPr>
          </a:p>
          <a:p>
            <a:pPr>
              <a:buClr>
                <a:srgbClr val="960000"/>
              </a:buClr>
              <a:buFont typeface="Wingdings" pitchFamily="2" charset="2"/>
              <a:buNone/>
            </a:pPr>
            <a:endParaRPr lang="en-US" sz="1000" b="1">
              <a:solidFill>
                <a:srgbClr val="FF5050"/>
              </a:solidFill>
              <a:latin typeface="Calibri" pitchFamily="34" charset="0"/>
            </a:endParaRPr>
          </a:p>
          <a:p>
            <a:pPr>
              <a:buClr>
                <a:srgbClr val="960000"/>
              </a:buClr>
            </a:pPr>
            <a:r>
              <a:rPr lang="en-US" sz="2400">
                <a:solidFill>
                  <a:srgbClr val="FF5050"/>
                </a:solidFill>
                <a:latin typeface="Calibri" pitchFamily="34" charset="0"/>
              </a:rPr>
              <a:t>        </a:t>
            </a:r>
            <a:r>
              <a:rPr lang="en-US" sz="2000">
                <a:solidFill>
                  <a:srgbClr val="C00000"/>
                </a:solidFill>
                <a:cs typeface="Arial" charset="0"/>
              </a:rPr>
              <a:t>● </a:t>
            </a:r>
            <a:r>
              <a:rPr lang="en-US" sz="2000">
                <a:latin typeface="Calibri" pitchFamily="34" charset="0"/>
                <a:cs typeface="Arial" charset="0"/>
              </a:rPr>
              <a:t>Marginal </a:t>
            </a:r>
            <a:r>
              <a:rPr lang="en-US" sz="2000">
                <a:latin typeface="Calibri" pitchFamily="34" charset="0"/>
              </a:rPr>
              <a:t>Probability (like G ) = (1 – </a:t>
            </a:r>
            <a:r>
              <a:rPr lang="el-GR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G</a:t>
            </a:r>
            <a:r>
              <a:rPr lang="en-US" sz="2000">
                <a:cs typeface="Arial" charset="0"/>
              </a:rPr>
              <a:t> </a:t>
            </a:r>
            <a:r>
              <a:rPr lang="en-US" sz="2000">
                <a:latin typeface="Calibri" pitchFamily="34" charset="0"/>
              </a:rPr>
              <a:t>)</a:t>
            </a:r>
          </a:p>
          <a:p>
            <a:r>
              <a:rPr lang="en-US" sz="2000">
                <a:latin typeface="Calibri" pitchFamily="34" charset="0"/>
              </a:rPr>
              <a:t>             Probability (Like G | visit G) =         </a:t>
            </a:r>
          </a:p>
          <a:p>
            <a:r>
              <a:rPr lang="en-US" sz="2000">
                <a:latin typeface="Calibri" pitchFamily="34" charset="0"/>
              </a:rPr>
              <a:t>         </a:t>
            </a:r>
          </a:p>
          <a:p>
            <a:r>
              <a:rPr lang="en-US" sz="2000">
                <a:latin typeface="Calibri" pitchFamily="34" charset="0"/>
              </a:rPr>
              <a:t>         </a:t>
            </a:r>
            <a:r>
              <a:rPr lang="en-US" sz="2000">
                <a:solidFill>
                  <a:srgbClr val="C00000"/>
                </a:solidFill>
                <a:cs typeface="Arial" charset="0"/>
              </a:rPr>
              <a:t>● </a:t>
            </a:r>
            <a:r>
              <a:rPr lang="en-US" sz="2000">
                <a:latin typeface="Calibri" pitchFamily="34" charset="0"/>
                <a:cs typeface="Arial" charset="0"/>
              </a:rPr>
              <a:t>Marginal </a:t>
            </a:r>
            <a:r>
              <a:rPr lang="en-US" sz="2000">
                <a:latin typeface="Calibri" pitchFamily="34" charset="0"/>
              </a:rPr>
              <a:t>Probability (like B ) = (1 – </a:t>
            </a:r>
            <a:r>
              <a:rPr lang="el-GR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B</a:t>
            </a:r>
            <a:r>
              <a:rPr lang="en-US" sz="2000">
                <a:cs typeface="Arial" charset="0"/>
              </a:rPr>
              <a:t>/</a:t>
            </a:r>
            <a:r>
              <a:rPr lang="el-GR" sz="2000">
                <a:cs typeface="Arial" charset="0"/>
              </a:rPr>
              <a:t>θ</a:t>
            </a:r>
            <a:r>
              <a:rPr lang="en-US" sz="2000">
                <a:latin typeface="Calibri" pitchFamily="34" charset="0"/>
              </a:rPr>
              <a:t>)</a:t>
            </a:r>
          </a:p>
          <a:p>
            <a:r>
              <a:rPr lang="en-US" sz="2000">
                <a:latin typeface="Calibri" pitchFamily="34" charset="0"/>
              </a:rPr>
              <a:t>             Probability (Like G | visit G) =</a:t>
            </a:r>
            <a:endParaRPr lang="en-US" sz="2000">
              <a:solidFill>
                <a:srgbClr val="FF5050"/>
              </a:solidFill>
              <a:latin typeface="Calibri" pitchFamily="34" charset="0"/>
            </a:endParaRPr>
          </a:p>
          <a:p>
            <a:pPr>
              <a:buClr>
                <a:srgbClr val="960000"/>
              </a:buClr>
            </a:pPr>
            <a:r>
              <a:rPr lang="en-US" sz="2000">
                <a:solidFill>
                  <a:srgbClr val="FF5050"/>
                </a:solidFill>
                <a:cs typeface="Arial" charset="0"/>
              </a:rPr>
              <a:t>       </a:t>
            </a:r>
          </a:p>
          <a:p>
            <a:pPr>
              <a:buClr>
                <a:srgbClr val="960000"/>
              </a:buClr>
            </a:pPr>
            <a:r>
              <a:rPr lang="en-US" sz="2000">
                <a:solidFill>
                  <a:srgbClr val="FF5050"/>
                </a:solidFill>
                <a:cs typeface="Arial" charset="0"/>
              </a:rPr>
              <a:t>       </a:t>
            </a:r>
            <a:r>
              <a:rPr lang="en-US" sz="2000">
                <a:solidFill>
                  <a:srgbClr val="C00000"/>
                </a:solidFill>
                <a:cs typeface="Arial" charset="0"/>
              </a:rPr>
              <a:t>● </a:t>
            </a:r>
            <a:r>
              <a:rPr lang="el-GR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G</a:t>
            </a:r>
            <a:r>
              <a:rPr lang="en-US" sz="2000">
                <a:cs typeface="Arial" charset="0"/>
              </a:rPr>
              <a:t> , </a:t>
            </a:r>
            <a:r>
              <a:rPr lang="el-GR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B</a:t>
            </a:r>
            <a:r>
              <a:rPr lang="en-US" sz="2000">
                <a:cs typeface="Arial" charset="0"/>
              </a:rPr>
              <a:t>  </a:t>
            </a:r>
            <a:r>
              <a:rPr lang="en-US" sz="2000">
                <a:latin typeface="Calibri" pitchFamily="34" charset="0"/>
                <a:cs typeface="Arial" charset="0"/>
              </a:rPr>
              <a:t>each</a:t>
            </a:r>
            <a:r>
              <a:rPr lang="en-US" sz="2000">
                <a:cs typeface="Arial" charset="0"/>
              </a:rPr>
              <a:t> </a:t>
            </a:r>
            <a:r>
              <a:rPr lang="en-US" sz="2000">
                <a:latin typeface="Calibri" pitchFamily="34" charset="0"/>
                <a:cs typeface="Arial" charset="0"/>
              </a:rPr>
              <a:t>depends on household class: Short-term or Long-term</a:t>
            </a:r>
          </a:p>
          <a:p>
            <a:pPr>
              <a:buClr>
                <a:srgbClr val="960000"/>
              </a:buClr>
            </a:pPr>
            <a:r>
              <a:rPr lang="en-US" sz="2000">
                <a:solidFill>
                  <a:srgbClr val="C00000"/>
                </a:solidFill>
                <a:cs typeface="Arial" charset="0"/>
              </a:rPr>
              <a:t>       ● </a:t>
            </a:r>
            <a:r>
              <a:rPr lang="en-US" sz="2000">
                <a:latin typeface="Calibri" pitchFamily="34" charset="0"/>
                <a:cs typeface="Arial" charset="0"/>
              </a:rPr>
              <a:t>Reservation fit is positively related to sales price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019800" y="2438400"/>
            <a:ext cx="228600" cy="1588"/>
          </a:xfrm>
          <a:prstGeom prst="line">
            <a:avLst/>
          </a:prstGeom>
          <a:ln w="28575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11688" y="4895850"/>
            <a:ext cx="228600" cy="1588"/>
          </a:xfrm>
          <a:prstGeom prst="line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64075" y="3946525"/>
            <a:ext cx="228600" cy="1588"/>
          </a:xfrm>
          <a:prstGeom prst="line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2362200"/>
            <a:ext cx="5410200" cy="1143000"/>
          </a:xfrm>
          <a:prstGeom prst="rect">
            <a:avLst/>
          </a:prstGeom>
          <a:solidFill>
            <a:srgbClr val="FFCC99"/>
          </a:solidFill>
          <a:ln w="22225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Clr>
                <a:srgbClr val="960000"/>
              </a:buClr>
              <a:buFont typeface="Wingdings" pitchFamily="2" charset="2"/>
              <a:buNone/>
              <a:defRPr/>
            </a:pPr>
            <a:endParaRPr lang="en-US" sz="2800" b="1" dirty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buClr>
                <a:srgbClr val="960000"/>
              </a:buClr>
              <a:buFont typeface="Wingdings" pitchFamily="2" charset="2"/>
              <a:buNone/>
              <a:defRPr/>
            </a:pPr>
            <a:r>
              <a:rPr lang="en-US" sz="2800" b="1" dirty="0">
                <a:latin typeface="Calibri" pitchFamily="34" charset="0"/>
              </a:rPr>
              <a:t>observed fit      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≥</a:t>
            </a:r>
            <a:r>
              <a:rPr lang="en-US" sz="2800" b="1" dirty="0">
                <a:latin typeface="Calibri" pitchFamily="34" charset="0"/>
              </a:rPr>
              <a:t>     reservation fit</a:t>
            </a:r>
          </a:p>
          <a:p>
            <a:pPr>
              <a:buClr>
                <a:srgbClr val="960000"/>
              </a:buCl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latin typeface="Calibri" pitchFamily="34" charset="0"/>
                <a:cs typeface="Arial"/>
              </a:rPr>
              <a:t>             ε                                </a:t>
            </a:r>
            <a:r>
              <a:rPr lang="el-GR" sz="2800" b="1" dirty="0">
                <a:solidFill>
                  <a:srgbClr val="FF0000"/>
                </a:solidFill>
                <a:cs typeface="Arial"/>
              </a:rPr>
              <a:t>ε</a:t>
            </a:r>
            <a:endParaRPr lang="en-US" sz="2800" b="1" dirty="0">
              <a:solidFill>
                <a:srgbClr val="FF0000"/>
              </a:solidFill>
              <a:cs typeface="Arial"/>
            </a:endParaRPr>
          </a:p>
          <a:p>
            <a:pPr algn="ctr">
              <a:defRPr/>
            </a:pP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791200" y="2971800"/>
            <a:ext cx="201613" cy="3175"/>
          </a:xfrm>
          <a:prstGeom prst="line">
            <a:avLst/>
          </a:prstGeom>
          <a:ln w="28575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2025" y="5821363"/>
            <a:ext cx="228600" cy="1587"/>
          </a:xfrm>
          <a:prstGeom prst="line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06525" y="5821363"/>
            <a:ext cx="228600" cy="1587"/>
          </a:xfrm>
          <a:prstGeom prst="line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4038600" y="4221163"/>
          <a:ext cx="3881438" cy="603250"/>
        </p:xfrm>
        <a:graphic>
          <a:graphicData uri="http://schemas.openxmlformats.org/presentationml/2006/ole">
            <p:oleObj spid="_x0000_s28686" name="Equation" r:id="rId4" imgW="2781000" imgH="431640" progId="Equation.3">
              <p:embed/>
            </p:oleObj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4046538" y="5111750"/>
          <a:ext cx="3527425" cy="603250"/>
        </p:xfrm>
        <a:graphic>
          <a:graphicData uri="http://schemas.openxmlformats.org/presentationml/2006/ole">
            <p:oleObj spid="_x0000_s28687" name="Equation" r:id="rId5" imgW="2527200" imgH="431640" progId="Equation.3">
              <p:embed/>
            </p:oleObj>
          </a:graphicData>
        </a:graphic>
      </p:graphicFrame>
      <p:sp>
        <p:nvSpPr>
          <p:cNvPr id="28701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3789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92EBB17-1058-42E2-B9FB-A915CC9F865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tabLst>
                <a:tab pos="7145338" algn="l"/>
                <a:tab pos="7654925" algn="l"/>
                <a:tab pos="7889875" algn="l"/>
              </a:tabLst>
            </a:pPr>
            <a:r>
              <a:rPr lang="en-US" b="1" smtClean="0">
                <a:latin typeface="Calibri" pitchFamily="34" charset="0"/>
              </a:rPr>
              <a:t>                   The Model: </a:t>
            </a:r>
            <a:r>
              <a:rPr lang="en-US" b="1" i="1" smtClean="0">
                <a:solidFill>
                  <a:srgbClr val="008000"/>
                </a:solidFill>
                <a:latin typeface="Calibri" pitchFamily="34" charset="0"/>
              </a:rPr>
              <a:t>Buyer’s Side</a:t>
            </a:r>
          </a:p>
        </p:txBody>
      </p:sp>
      <p:sp>
        <p:nvSpPr>
          <p:cNvPr id="37892" name="TextBox 17"/>
          <p:cNvSpPr txBox="1">
            <a:spLocks noChangeArrowheads="1"/>
          </p:cNvSpPr>
          <p:nvPr/>
        </p:nvSpPr>
        <p:spPr bwMode="auto">
          <a:xfrm>
            <a:off x="152400" y="1143000"/>
            <a:ext cx="89916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r>
              <a:rPr lang="en-US" sz="2400">
                <a:latin typeface="Calibri" pitchFamily="34" charset="0"/>
              </a:rPr>
              <a:t>  </a:t>
            </a:r>
            <a:r>
              <a:rPr lang="en-US" sz="2400">
                <a:solidFill>
                  <a:srgbClr val="0033CC"/>
                </a:solidFill>
              </a:rPr>
              <a:t>Household </a:t>
            </a:r>
            <a:r>
              <a:rPr lang="en-US" sz="2400" b="1">
                <a:solidFill>
                  <a:srgbClr val="0033CC"/>
                </a:solidFill>
                <a:cs typeface="Arial" charset="0"/>
              </a:rPr>
              <a:t>LIKES</a:t>
            </a:r>
            <a:r>
              <a:rPr lang="en-US" sz="2400">
                <a:solidFill>
                  <a:srgbClr val="0033CC"/>
                </a:solidFill>
                <a:cs typeface="Arial" charset="0"/>
              </a:rPr>
              <a:t> a house </a:t>
            </a:r>
            <a:r>
              <a:rPr lang="en-US" sz="2400">
                <a:solidFill>
                  <a:srgbClr val="0033CC"/>
                </a:solidFill>
                <a:cs typeface="Arial" charset="0"/>
                <a:sym typeface="Webdings" pitchFamily="18" charset="2"/>
              </a:rPr>
              <a:t></a:t>
            </a:r>
            <a:r>
              <a:rPr lang="en-US" sz="2400">
                <a:solidFill>
                  <a:srgbClr val="0033CC"/>
                </a:solidFill>
                <a:sym typeface="Webdings" pitchFamily="18" charset="2"/>
              </a:rPr>
              <a:t></a:t>
            </a:r>
            <a:r>
              <a:rPr lang="en-US" sz="2400">
                <a:solidFill>
                  <a:srgbClr val="0033CC"/>
                </a:solidFill>
                <a:cs typeface="Arial" charset="0"/>
                <a:sym typeface="Webdings" pitchFamily="18" charset="2"/>
              </a:rPr>
              <a:t> </a:t>
            </a:r>
            <a:r>
              <a:rPr lang="en-US" sz="2400" i="1">
                <a:solidFill>
                  <a:srgbClr val="0033CC"/>
                </a:solidFill>
                <a:cs typeface="Arial" charset="0"/>
                <a:sym typeface="Webdings" pitchFamily="18" charset="2"/>
              </a:rPr>
              <a:t>does not </a:t>
            </a:r>
            <a:r>
              <a:rPr lang="en-US" sz="2400">
                <a:solidFill>
                  <a:srgbClr val="0033CC"/>
                </a:solidFill>
                <a:cs typeface="Arial" charset="0"/>
                <a:sym typeface="Webdings" pitchFamily="18" charset="2"/>
              </a:rPr>
              <a:t>guarantee purchase</a:t>
            </a: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None/>
            </a:pPr>
            <a:endParaRPr lang="en-US" sz="28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None/>
            </a:pPr>
            <a:endParaRPr lang="en-US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</a:pPr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              For each class (Short-term, Long-term) and house type (Good , Bad):</a:t>
            </a:r>
            <a:endParaRPr lang="en-US" sz="2000">
              <a:solidFill>
                <a:srgbClr val="0033CC"/>
              </a:solidFill>
              <a:latin typeface="Calibri" pitchFamily="34" charset="0"/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</a:pPr>
            <a:r>
              <a:rPr lang="en-US" sz="2400">
                <a:latin typeface="Calibri" pitchFamily="34" charset="0"/>
              </a:rPr>
              <a:t>         </a:t>
            </a:r>
          </a:p>
          <a:p>
            <a:pPr>
              <a:buClr>
                <a:srgbClr val="960000"/>
              </a:buClr>
            </a:pPr>
            <a:endParaRPr lang="en-US" sz="2400">
              <a:latin typeface="Calibri" pitchFamily="34" charset="0"/>
            </a:endParaRPr>
          </a:p>
          <a:p>
            <a:pPr>
              <a:buClr>
                <a:srgbClr val="960000"/>
              </a:buClr>
            </a:pPr>
            <a:endParaRPr lang="en-US" sz="2400">
              <a:latin typeface="Calibri" pitchFamily="34" charset="0"/>
            </a:endParaRPr>
          </a:p>
          <a:p>
            <a:pPr>
              <a:buClr>
                <a:srgbClr val="960000"/>
              </a:buClr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        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● </a:t>
            </a:r>
            <a:r>
              <a:rPr lang="en-US" sz="2400">
                <a:latin typeface="Calibri" pitchFamily="34" charset="0"/>
              </a:rPr>
              <a:t>Availability factor  – negatively related to competition</a:t>
            </a:r>
          </a:p>
          <a:p>
            <a:pPr>
              <a:buClr>
                <a:srgbClr val="960000"/>
              </a:buClr>
            </a:pPr>
            <a:r>
              <a:rPr lang="en-US" sz="2400">
                <a:latin typeface="Calibri" pitchFamily="34" charset="0"/>
              </a:rPr>
              <a:t>        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● </a:t>
            </a:r>
            <a:r>
              <a:rPr lang="en-US" sz="2400">
                <a:latin typeface="Calibri" pitchFamily="34" charset="0"/>
              </a:rPr>
              <a:t>Determined endogenously</a:t>
            </a:r>
          </a:p>
          <a:p>
            <a:endParaRPr lang="en-US" sz="2000"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5800" y="2625725"/>
            <a:ext cx="7848600" cy="1412875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 sz="2200" i="1">
              <a:latin typeface="Calibri" pitchFamily="34" charset="0"/>
            </a:endParaRPr>
          </a:p>
          <a:p>
            <a:pPr>
              <a:defRPr/>
            </a:pPr>
            <a:r>
              <a:rPr lang="en-US" sz="2800"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r(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BUY </a:t>
            </a:r>
            <a:r>
              <a:rPr lang="en-US" sz="2400">
                <a:latin typeface="Calibri" pitchFamily="34" charset="0"/>
              </a:rPr>
              <a:t>a house)   </a:t>
            </a:r>
            <a:r>
              <a:rPr lang="en-US" sz="2400" b="1">
                <a:latin typeface="Calibri" pitchFamily="34" charset="0"/>
              </a:rPr>
              <a:t>=</a:t>
            </a:r>
            <a:r>
              <a:rPr lang="en-US" sz="2400">
                <a:latin typeface="Calibri" pitchFamily="34" charset="0"/>
              </a:rPr>
              <a:t>   </a:t>
            </a:r>
            <a:r>
              <a:rPr lang="en-US" sz="2800"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r(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LIKE</a:t>
            </a:r>
            <a:r>
              <a:rPr lang="en-US" sz="2400">
                <a:latin typeface="Calibri" pitchFamily="34" charset="0"/>
              </a:rPr>
              <a:t> a house)     </a:t>
            </a:r>
            <a:r>
              <a:rPr lang="en-US" sz="2400" b="1">
                <a:latin typeface="Calibri" pitchFamily="34" charset="0"/>
              </a:rPr>
              <a:t>x</a:t>
            </a:r>
            <a:r>
              <a:rPr lang="en-US" sz="2400">
                <a:latin typeface="Calibri" pitchFamily="34" charset="0"/>
              </a:rPr>
              <a:t>   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Availability factor</a:t>
            </a:r>
          </a:p>
          <a:p>
            <a:pPr>
              <a:defRPr/>
            </a:pPr>
            <a:r>
              <a:rPr lang="en-US" sz="2200" b="1">
                <a:latin typeface="Calibri" pitchFamily="34" charset="0"/>
              </a:rPr>
              <a:t>              </a:t>
            </a:r>
            <a:r>
              <a:rPr lang="el-GR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l                       a</a:t>
            </a:r>
          </a:p>
        </p:txBody>
      </p:sp>
      <p:sp>
        <p:nvSpPr>
          <p:cNvPr id="37896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517DE59D-F48B-491A-832E-ABE4705D028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tabLst>
                <a:tab pos="7145338" algn="l"/>
                <a:tab pos="7654925" algn="l"/>
                <a:tab pos="7889875" algn="l"/>
              </a:tabLst>
            </a:pPr>
            <a:r>
              <a:rPr lang="en-US" b="1" smtClean="0">
                <a:latin typeface="Calibri" pitchFamily="34" charset="0"/>
              </a:rPr>
              <a:t>                   The Model: </a:t>
            </a:r>
            <a:r>
              <a:rPr lang="en-US" b="1" i="1" smtClean="0">
                <a:solidFill>
                  <a:srgbClr val="008000"/>
                </a:solidFill>
                <a:latin typeface="Calibri" pitchFamily="34" charset="0"/>
              </a:rPr>
              <a:t>Buyer’s Side</a:t>
            </a:r>
          </a:p>
        </p:txBody>
      </p:sp>
      <p:sp>
        <p:nvSpPr>
          <p:cNvPr id="1030" name="TextBox 17"/>
          <p:cNvSpPr txBox="1">
            <a:spLocks noChangeArrowheads="1"/>
          </p:cNvSpPr>
          <p:nvPr/>
        </p:nvSpPr>
        <p:spPr bwMode="auto">
          <a:xfrm>
            <a:off x="152400" y="11430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r>
              <a:rPr lang="en-US" sz="2400">
                <a:latin typeface="Calibri" pitchFamily="34" charset="0"/>
              </a:rPr>
              <a:t>  </a:t>
            </a:r>
            <a:r>
              <a:rPr lang="en-US" sz="2400">
                <a:solidFill>
                  <a:srgbClr val="0033CC"/>
                </a:solidFill>
              </a:rPr>
              <a:t>Household’s </a:t>
            </a:r>
            <a:r>
              <a:rPr lang="en-US" sz="2400" b="1">
                <a:solidFill>
                  <a:srgbClr val="0033CC"/>
                </a:solidFill>
              </a:rPr>
              <a:t>search option value, </a:t>
            </a:r>
            <a:r>
              <a:rPr lang="en-US" sz="2400" b="1" i="1">
                <a:solidFill>
                  <a:srgbClr val="0033CC"/>
                </a:solidFill>
              </a:rPr>
              <a:t>s</a:t>
            </a:r>
            <a:r>
              <a:rPr lang="en-US" sz="2400" b="1">
                <a:solidFill>
                  <a:srgbClr val="0033CC"/>
                </a:solidFill>
              </a:rPr>
              <a:t> :</a:t>
            </a:r>
            <a:endParaRPr lang="en-US" sz="2400" b="1" i="1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</a:pPr>
            <a:endParaRPr lang="en-US">
              <a:solidFill>
                <a:srgbClr val="0033CC"/>
              </a:solidFill>
            </a:endParaRPr>
          </a:p>
          <a:p>
            <a:pPr>
              <a:spcBef>
                <a:spcPts val="600"/>
              </a:spcBef>
              <a:buClr>
                <a:srgbClr val="960000"/>
              </a:buClr>
            </a:pPr>
            <a:r>
              <a:rPr lang="en-US" sz="1600">
                <a:solidFill>
                  <a:srgbClr val="0033CC"/>
                </a:solidFill>
              </a:rPr>
              <a:t>        </a:t>
            </a:r>
            <a:r>
              <a:rPr lang="en-US">
                <a:solidFill>
                  <a:srgbClr val="008000"/>
                </a:solidFill>
              </a:rPr>
              <a:t>For each class (Short-term , Long-term):</a:t>
            </a:r>
          </a:p>
          <a:p>
            <a:pPr>
              <a:buClr>
                <a:srgbClr val="960000"/>
              </a:buClr>
            </a:pPr>
            <a:endParaRPr lang="en-US">
              <a:solidFill>
                <a:srgbClr val="008000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300">
              <a:solidFill>
                <a:srgbClr val="0033CC"/>
              </a:solidFill>
            </a:endParaRPr>
          </a:p>
          <a:p>
            <a:pPr>
              <a:spcBef>
                <a:spcPts val="2400"/>
              </a:spcBef>
              <a:buClr>
                <a:srgbClr val="960000"/>
              </a:buClr>
            </a:pPr>
            <a:r>
              <a:rPr lang="en-US"/>
              <a:t>                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/>
              <a:t> </a:t>
            </a:r>
            <a:r>
              <a:rPr lang="en-US" sz="2000"/>
              <a:t>  </a:t>
            </a:r>
            <a:r>
              <a:rPr lang="en-US"/>
              <a:t>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3000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/>
              <a:t>   = search option value during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/>
              <a:t>, during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t+1</a:t>
            </a:r>
          </a:p>
          <a:p>
            <a:pPr>
              <a:buClr>
                <a:srgbClr val="960000"/>
              </a:buClr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l-GR" i="1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/>
              <a:t> and </a:t>
            </a:r>
            <a:r>
              <a:rPr lang="el-GR" i="1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/>
              <a:t>   </a:t>
            </a:r>
            <a:r>
              <a:rPr lang="en-US"/>
              <a:t>= per-period probability of house H</a:t>
            </a:r>
            <a:r>
              <a:rPr lang="en-US" baseline="-25000"/>
              <a:t>G</a:t>
            </a:r>
            <a:r>
              <a:rPr lang="en-US"/>
              <a:t> and H</a:t>
            </a:r>
            <a:r>
              <a:rPr lang="en-US" baseline="-25000"/>
              <a:t>B</a:t>
            </a:r>
            <a:endParaRPr lang="en-US"/>
          </a:p>
          <a:p>
            <a:pPr>
              <a:buClr>
                <a:srgbClr val="960000"/>
              </a:buClr>
            </a:pPr>
            <a:r>
              <a:rPr lang="en-US"/>
              <a:t>                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/>
              <a:t> and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/>
              <a:t>  = selling price of house H</a:t>
            </a:r>
            <a:r>
              <a:rPr lang="en-US" baseline="-25000"/>
              <a:t>G</a:t>
            </a:r>
            <a:r>
              <a:rPr lang="en-US"/>
              <a:t> and H</a:t>
            </a:r>
            <a:r>
              <a:rPr lang="en-US" baseline="-25000"/>
              <a:t>B</a:t>
            </a:r>
            <a:endParaRPr lang="en-US"/>
          </a:p>
          <a:p>
            <a:pPr>
              <a:buClr>
                <a:srgbClr val="960000"/>
              </a:buClr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l-GR" i="1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/>
              <a:t>               = discount factor</a:t>
            </a:r>
          </a:p>
          <a:p>
            <a:pPr>
              <a:buClr>
                <a:srgbClr val="960000"/>
              </a:buClr>
            </a:pPr>
            <a:r>
              <a:rPr lang="en-US" i="1"/>
              <a:t>                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v(ε)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>
                <a:cs typeface="Arial" charset="0"/>
              </a:rPr>
              <a:t>= life-time utility given fit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ε</a:t>
            </a:r>
            <a:endParaRPr lang="en-US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60000"/>
              </a:buClr>
            </a:pPr>
            <a:r>
              <a:rPr lang="en-US" sz="2400">
                <a:latin typeface="Calibri" pitchFamily="34" charset="0"/>
              </a:rPr>
              <a:t>         </a:t>
            </a:r>
          </a:p>
          <a:p>
            <a:pPr>
              <a:spcBef>
                <a:spcPts val="600"/>
              </a:spcBef>
              <a:buClr>
                <a:srgbClr val="960000"/>
              </a:buClr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        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●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Life-time Utility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v(ε)</a:t>
            </a:r>
            <a:r>
              <a:rPr lang="en-US" sz="2400">
                <a:latin typeface="Calibri" pitchFamily="34" charset="0"/>
                <a:cs typeface="Arial" charset="0"/>
              </a:rPr>
              <a:t> :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" y="2286000"/>
            <a:ext cx="8458200" cy="1108075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200" i="1" dirty="0">
                <a:latin typeface="Calibri" pitchFamily="34" charset="0"/>
              </a:rPr>
              <a:t>  </a:t>
            </a:r>
          </a:p>
          <a:p>
            <a:pPr>
              <a:defRPr/>
            </a:pPr>
            <a:endParaRPr lang="en-US" sz="2200" i="1" dirty="0">
              <a:latin typeface="Calibri" pitchFamily="34" charset="0"/>
            </a:endParaRPr>
          </a:p>
          <a:p>
            <a:pPr>
              <a:defRPr/>
            </a:pPr>
            <a:endParaRPr lang="en-US" sz="2200" i="1" dirty="0">
              <a:latin typeface="Calibri" pitchFamily="34" charset="0"/>
            </a:endParaRPr>
          </a:p>
        </p:txBody>
      </p:sp>
      <p:sp>
        <p:nvSpPr>
          <p:cNvPr id="1032" name="TextBox 19"/>
          <p:cNvSpPr txBox="1">
            <a:spLocks noChangeArrowheads="1"/>
          </p:cNvSpPr>
          <p:nvPr/>
        </p:nvSpPr>
        <p:spPr bwMode="auto">
          <a:xfrm>
            <a:off x="1600200" y="57912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v(ε)  = 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ε   +  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v(ε)    +   (1 –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 (s + q)      </a:t>
            </a:r>
          </a:p>
        </p:txBody>
      </p:sp>
      <p:sp>
        <p:nvSpPr>
          <p:cNvPr id="1033" name="TextBox 20"/>
          <p:cNvSpPr txBox="1">
            <a:spLocks noChangeArrowheads="1"/>
          </p:cNvSpPr>
          <p:nvPr/>
        </p:nvSpPr>
        <p:spPr bwMode="auto">
          <a:xfrm>
            <a:off x="3581400" y="56388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Agency FB" pitchFamily="34" charset="0"/>
              </a:rPr>
              <a:t>[  </a:t>
            </a:r>
          </a:p>
        </p:txBody>
      </p:sp>
      <p:sp>
        <p:nvSpPr>
          <p:cNvPr id="1034" name="TextBox 21"/>
          <p:cNvSpPr txBox="1">
            <a:spLocks noChangeArrowheads="1"/>
          </p:cNvSpPr>
          <p:nvPr/>
        </p:nvSpPr>
        <p:spPr bwMode="auto">
          <a:xfrm>
            <a:off x="6553200" y="56388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Agency FB" pitchFamily="34" charset="0"/>
              </a:rPr>
              <a:t>]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3550" y="2393950"/>
          <a:ext cx="8451850" cy="968375"/>
        </p:xfrm>
        <a:graphic>
          <a:graphicData uri="http://schemas.openxmlformats.org/presentationml/2006/ole">
            <p:oleObj spid="_x0000_s1026" name="Equation" r:id="rId4" imgW="3987720" imgH="457200" progId="Equation.3">
              <p:embed/>
            </p:oleObj>
          </a:graphicData>
        </a:graphic>
      </p:graphicFrame>
      <p:sp>
        <p:nvSpPr>
          <p:cNvPr id="1037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4301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3B88C5E-687F-470C-AACD-61330B47378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tabLst>
                <a:tab pos="7145338" algn="l"/>
                <a:tab pos="7654925" algn="l"/>
                <a:tab pos="7889875" algn="l"/>
              </a:tabLst>
            </a:pPr>
            <a:r>
              <a:rPr lang="en-US" b="1" smtClean="0">
                <a:latin typeface="Calibri" pitchFamily="34" charset="0"/>
              </a:rPr>
              <a:t>                   The Model: </a:t>
            </a:r>
            <a:r>
              <a:rPr lang="en-US" b="1" i="1" smtClean="0">
                <a:solidFill>
                  <a:srgbClr val="008000"/>
                </a:solidFill>
                <a:latin typeface="Calibri" pitchFamily="34" charset="0"/>
              </a:rPr>
              <a:t>Buyer’s Side</a:t>
            </a:r>
          </a:p>
        </p:txBody>
      </p:sp>
      <p:sp>
        <p:nvSpPr>
          <p:cNvPr id="43012" name="TextBox 17"/>
          <p:cNvSpPr txBox="1">
            <a:spLocks noChangeArrowheads="1"/>
          </p:cNvSpPr>
          <p:nvPr/>
        </p:nvSpPr>
        <p:spPr bwMode="auto">
          <a:xfrm>
            <a:off x="152400" y="1143000"/>
            <a:ext cx="87630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r>
              <a:rPr lang="en-US" sz="2400">
                <a:latin typeface="Calibri" pitchFamily="34" charset="0"/>
              </a:rPr>
              <a:t>  </a:t>
            </a:r>
            <a:r>
              <a:rPr lang="en-US" sz="2400">
                <a:solidFill>
                  <a:srgbClr val="0033CC"/>
                </a:solidFill>
              </a:rPr>
              <a:t>Buyer’s dilemma:</a:t>
            </a:r>
          </a:p>
          <a:p>
            <a:pPr>
              <a:spcBef>
                <a:spcPts val="1800"/>
              </a:spcBef>
              <a:buClr>
                <a:srgbClr val="960000"/>
              </a:buClr>
            </a:pPr>
            <a:r>
              <a:rPr lang="en-US" sz="2400">
                <a:solidFill>
                  <a:srgbClr val="0033CC"/>
                </a:solidFill>
              </a:rPr>
              <a:t>     </a:t>
            </a:r>
            <a:r>
              <a:rPr lang="en-US">
                <a:solidFill>
                  <a:srgbClr val="008000"/>
                </a:solidFill>
              </a:rPr>
              <a:t>For each class (Short-term , Long-term):</a:t>
            </a: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spcAft>
                <a:spcPts val="1200"/>
              </a:spcAft>
              <a:buClr>
                <a:srgbClr val="960000"/>
              </a:buClr>
            </a:pPr>
            <a:r>
              <a:rPr lang="en-US" sz="2400">
                <a:latin typeface="Calibri" pitchFamily="34" charset="0"/>
              </a:rPr>
              <a:t>         </a:t>
            </a:r>
          </a:p>
          <a:p>
            <a:pPr>
              <a:spcAft>
                <a:spcPts val="1200"/>
              </a:spcAft>
              <a:buClr>
                <a:srgbClr val="960000"/>
              </a:buClr>
            </a:pPr>
            <a:r>
              <a:rPr lang="en-US" sz="2400">
                <a:latin typeface="Calibri" pitchFamily="34" charset="0"/>
              </a:rPr>
              <a:t>        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● </a:t>
            </a:r>
            <a:r>
              <a:rPr lang="en-US" sz="2400">
                <a:latin typeface="Calibri" pitchFamily="34" charset="0"/>
                <a:cs typeface="Arial" charset="0"/>
              </a:rPr>
              <a:t>Buyer’s</a:t>
            </a:r>
            <a:r>
              <a:rPr lang="en-US" sz="2400">
                <a:solidFill>
                  <a:srgbClr val="C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2400">
                <a:latin typeface="Calibri" pitchFamily="34" charset="0"/>
              </a:rPr>
              <a:t>F.O.C.: </a:t>
            </a:r>
          </a:p>
          <a:p>
            <a:pPr>
              <a:spcBef>
                <a:spcPts val="600"/>
              </a:spcBef>
              <a:buClr>
                <a:srgbClr val="960000"/>
              </a:buClr>
            </a:pPr>
            <a:r>
              <a:rPr lang="en-US" sz="2400" b="1">
                <a:latin typeface="Calibri" pitchFamily="34" charset="0"/>
              </a:rPr>
              <a:t>              </a:t>
            </a:r>
            <a:r>
              <a:rPr lang="en-US" sz="2400">
                <a:latin typeface="Calibri" pitchFamily="34" charset="0"/>
              </a:rPr>
              <a:t>Utility(</a:t>
            </a:r>
            <a:r>
              <a:rPr lang="el-GR" sz="2400" i="1">
                <a:solidFill>
                  <a:srgbClr val="FF0000"/>
                </a:solidFill>
                <a:cs typeface="Arial" charset="0"/>
              </a:rPr>
              <a:t>ε</a:t>
            </a:r>
            <a:r>
              <a:rPr lang="en-US" sz="2400">
                <a:cs typeface="Arial" charset="0"/>
              </a:rPr>
              <a:t>) – price   =  discounted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>
                <a:cs typeface="Arial" charset="0"/>
              </a:rPr>
              <a:t>  +  </a:t>
            </a:r>
            <a:r>
              <a:rPr lang="en-US" sz="2400">
                <a:solidFill>
                  <a:srgbClr val="008000"/>
                </a:solidFill>
                <a:cs typeface="Arial" charset="0"/>
              </a:rPr>
              <a:t>value of choice</a:t>
            </a:r>
          </a:p>
          <a:p>
            <a:pPr>
              <a:lnSpc>
                <a:spcPct val="40000"/>
              </a:lnSpc>
              <a:spcBef>
                <a:spcPts val="2400"/>
              </a:spcBef>
              <a:spcAft>
                <a:spcPts val="1200"/>
              </a:spcAft>
              <a:buClr>
                <a:srgbClr val="960000"/>
              </a:buClr>
            </a:pPr>
            <a:r>
              <a:rPr lang="en-US" b="1">
                <a:solidFill>
                  <a:srgbClr val="C00000"/>
                </a:solidFill>
                <a:cs typeface="Arial" charset="0"/>
              </a:rPr>
              <a:t>                 </a:t>
            </a:r>
            <a:r>
              <a:rPr lang="en-US">
                <a:solidFill>
                  <a:srgbClr val="C00000"/>
                </a:solidFill>
                <a:cs typeface="Arial" charset="0"/>
              </a:rPr>
              <a:t>Net life-time utility                                                           </a:t>
            </a:r>
            <a:r>
              <a:rPr lang="en-US">
                <a:solidFill>
                  <a:srgbClr val="008000"/>
                </a:solidFill>
                <a:cs typeface="Arial" charset="0"/>
              </a:rPr>
              <a:t>&gt; 0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960000"/>
              </a:buClr>
            </a:pPr>
            <a:r>
              <a:rPr lang="en-US" sz="2400" b="1">
                <a:solidFill>
                  <a:srgbClr val="C00000"/>
                </a:solidFill>
                <a:cs typeface="Arial" charset="0"/>
              </a:rPr>
              <a:t>       ● </a:t>
            </a:r>
            <a:r>
              <a:rPr lang="en-US" sz="2400">
                <a:latin typeface="Calibri" pitchFamily="34" charset="0"/>
                <a:cs typeface="Arial" charset="0"/>
              </a:rPr>
              <a:t>F.O.C. depends on: </a:t>
            </a:r>
          </a:p>
          <a:p>
            <a:pPr>
              <a:buClr>
                <a:srgbClr val="960000"/>
              </a:buClr>
            </a:pPr>
            <a:r>
              <a:rPr lang="en-US" sz="2400">
                <a:latin typeface="Calibri" pitchFamily="34" charset="0"/>
                <a:cs typeface="Arial" charset="0"/>
              </a:rPr>
              <a:t>             House type (Good, Bad) and buyer class (Short, Long)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47713" y="2260600"/>
            <a:ext cx="8091487" cy="1168400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 sz="2200" i="1" dirty="0">
              <a:latin typeface="Calibri" pitchFamily="34" charset="0"/>
            </a:endParaRPr>
          </a:p>
          <a:p>
            <a:pPr>
              <a:defRPr/>
            </a:pPr>
            <a:r>
              <a:rPr lang="en-US" sz="2400" i="1" dirty="0">
                <a:latin typeface="+mj-lt"/>
              </a:rPr>
              <a:t>Choose optimal </a:t>
            </a:r>
            <a:r>
              <a:rPr lang="el-GR" sz="2400" b="1" i="1" dirty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n-US" sz="2400" b="1" i="1" baseline="-25000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lang="en-US" sz="2400" i="1" dirty="0">
                <a:latin typeface="Arial"/>
                <a:cs typeface="Arial"/>
              </a:rPr>
              <a:t> and </a:t>
            </a:r>
            <a:r>
              <a:rPr lang="el-GR" sz="2400" b="1" i="1" dirty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n-US" sz="2400" b="1" i="1" baseline="-25000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US" sz="2400" i="1" dirty="0">
                <a:latin typeface="Arial"/>
                <a:cs typeface="Arial"/>
              </a:rPr>
              <a:t> to maximize </a:t>
            </a:r>
            <a:r>
              <a:rPr lang="en-US" sz="2400" i="1" dirty="0">
                <a:solidFill>
                  <a:srgbClr val="C00000"/>
                </a:solidFill>
                <a:latin typeface="Arial"/>
                <a:cs typeface="Arial"/>
              </a:rPr>
              <a:t>search option value</a:t>
            </a:r>
            <a:endParaRPr lang="en-US" sz="240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200" b="1" dirty="0">
                <a:latin typeface="Calibri" pitchFamily="34" charset="0"/>
              </a:rPr>
              <a:t>                                                                                                    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0" y="2665413"/>
            <a:ext cx="228600" cy="1587"/>
          </a:xfrm>
          <a:prstGeom prst="line">
            <a:avLst/>
          </a:prstGeom>
          <a:ln w="31750" cmpd="sng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93900" y="4395788"/>
            <a:ext cx="228600" cy="1587"/>
          </a:xfrm>
          <a:prstGeom prst="line">
            <a:avLst/>
          </a:prstGeom>
          <a:ln w="31750" cmpd="sng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38600" y="2665413"/>
            <a:ext cx="228600" cy="1587"/>
          </a:xfrm>
          <a:prstGeom prst="line">
            <a:avLst/>
          </a:prstGeom>
          <a:ln w="31750" cmpd="sng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95400" y="4876800"/>
            <a:ext cx="2057400" cy="1588"/>
          </a:xfrm>
          <a:prstGeom prst="line">
            <a:avLst/>
          </a:prstGeom>
          <a:ln w="19050">
            <a:solidFill>
              <a:srgbClr val="C0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72200" y="4876800"/>
            <a:ext cx="1981200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21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39"/>
          <p:cNvSpPr txBox="1">
            <a:spLocks noChangeArrowheads="1"/>
          </p:cNvSpPr>
          <p:nvPr/>
        </p:nvSpPr>
        <p:spPr bwMode="auto">
          <a:xfrm>
            <a:off x="152400" y="2332038"/>
            <a:ext cx="8839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r>
              <a:rPr lang="en-US" sz="2400">
                <a:latin typeface="Calibri" pitchFamily="34" charset="0"/>
              </a:rPr>
              <a:t>  </a:t>
            </a:r>
            <a:r>
              <a:rPr lang="en-US" sz="2400">
                <a:solidFill>
                  <a:srgbClr val="0033CC"/>
                </a:solidFill>
              </a:rPr>
              <a:t>Seller’s </a:t>
            </a:r>
            <a:r>
              <a:rPr lang="en-US" sz="2400" b="1">
                <a:solidFill>
                  <a:srgbClr val="0033CC"/>
                </a:solidFill>
              </a:rPr>
              <a:t>value of house on the market, </a:t>
            </a:r>
            <a:r>
              <a:rPr lang="en-US" sz="2400" b="1" i="1">
                <a:solidFill>
                  <a:srgbClr val="0033CC"/>
                </a:solidFill>
              </a:rPr>
              <a:t>q</a:t>
            </a:r>
            <a:r>
              <a:rPr lang="en-US" sz="2400" b="1">
                <a:solidFill>
                  <a:srgbClr val="0033CC"/>
                </a:solidFill>
              </a:rPr>
              <a:t>:</a:t>
            </a:r>
          </a:p>
          <a:p>
            <a:pPr>
              <a:buClr>
                <a:srgbClr val="960000"/>
              </a:buClr>
              <a:buFont typeface="Wingdings 2" pitchFamily="18" charset="2"/>
              <a:buNone/>
            </a:pPr>
            <a:endParaRPr lang="en-US" sz="32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</a:pPr>
            <a:r>
              <a:rPr lang="en-US" sz="1600">
                <a:solidFill>
                  <a:srgbClr val="0033CC"/>
                </a:solidFill>
              </a:rPr>
              <a:t>                                             </a:t>
            </a:r>
            <a:r>
              <a:rPr lang="en-US">
                <a:solidFill>
                  <a:srgbClr val="008000"/>
                </a:solidFill>
              </a:rPr>
              <a:t>For each house type (Good, Bad):</a:t>
            </a: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000"/>
          </a:p>
          <a:p>
            <a:pPr>
              <a:buClr>
                <a:srgbClr val="960000"/>
              </a:buClr>
            </a:pPr>
            <a:r>
              <a:rPr lang="en-US" sz="2000"/>
              <a:t>                            </a:t>
            </a:r>
          </a:p>
          <a:p>
            <a:pPr>
              <a:buClr>
                <a:srgbClr val="960000"/>
              </a:buClr>
            </a:pPr>
            <a:r>
              <a:rPr lang="en-US"/>
              <a:t>                                        </a:t>
            </a:r>
            <a:r>
              <a:rPr lang="en-US" i="1">
                <a:cs typeface="Times New Roman" pitchFamily="18" charset="0"/>
              </a:rPr>
              <a:t>q</a:t>
            </a:r>
            <a:r>
              <a:rPr lang="en-US"/>
              <a:t> and </a:t>
            </a:r>
            <a:r>
              <a:rPr lang="en-US" i="1">
                <a:cs typeface="Times New Roman" pitchFamily="18" charset="0"/>
              </a:rPr>
              <a:t>q</a:t>
            </a:r>
            <a:r>
              <a:rPr lang="en-US" i="1" baseline="30000">
                <a:cs typeface="Times New Roman" pitchFamily="18" charset="0"/>
              </a:rPr>
              <a:t>*</a:t>
            </a:r>
            <a:r>
              <a:rPr lang="en-US"/>
              <a:t> = value during </a:t>
            </a:r>
            <a:r>
              <a:rPr lang="en-US" i="1">
                <a:cs typeface="Times New Roman" pitchFamily="18" charset="0"/>
              </a:rPr>
              <a:t>t</a:t>
            </a:r>
            <a:r>
              <a:rPr lang="en-US"/>
              <a:t>, during </a:t>
            </a:r>
            <a:r>
              <a:rPr lang="en-US" i="1">
                <a:cs typeface="Times New Roman" pitchFamily="18" charset="0"/>
              </a:rPr>
              <a:t>t+1</a:t>
            </a:r>
          </a:p>
          <a:p>
            <a:pPr>
              <a:buClr>
                <a:srgbClr val="960000"/>
              </a:buClr>
            </a:pPr>
            <a:r>
              <a:rPr lang="en-US" i="1"/>
              <a:t>                                       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/>
              <a:t>           = per-period selling probability</a:t>
            </a:r>
          </a:p>
          <a:p>
            <a:pPr>
              <a:buClr>
                <a:srgbClr val="960000"/>
              </a:buClr>
            </a:pPr>
            <a:r>
              <a:rPr lang="en-US"/>
              <a:t>                                        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/>
              <a:t>            = selling price</a:t>
            </a:r>
          </a:p>
          <a:p>
            <a:pPr>
              <a:buClr>
                <a:srgbClr val="960000"/>
              </a:buClr>
            </a:pPr>
            <a:r>
              <a:rPr lang="en-US"/>
              <a:t>                                        </a:t>
            </a:r>
            <a:r>
              <a:rPr lang="el-GR" i="1">
                <a:cs typeface="Times New Roman" pitchFamily="18" charset="0"/>
              </a:rPr>
              <a:t>β</a:t>
            </a:r>
            <a:r>
              <a:rPr lang="en-US"/>
              <a:t>            = discount factor</a:t>
            </a:r>
          </a:p>
        </p:txBody>
      </p:sp>
      <p:sp>
        <p:nvSpPr>
          <p:cNvPr id="45058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76EAFB6-975E-4D7F-BB8D-C62F76BC273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latin typeface="Calibri" pitchFamily="34" charset="0"/>
              </a:rPr>
              <a:t>                     The Model: </a:t>
            </a:r>
            <a:r>
              <a:rPr lang="en-US" b="1" i="1" smtClean="0">
                <a:solidFill>
                  <a:srgbClr val="008000"/>
                </a:solidFill>
                <a:latin typeface="Calibri" pitchFamily="34" charset="0"/>
              </a:rPr>
              <a:t>Seller’s Side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133600" y="3657600"/>
            <a:ext cx="49530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2200" i="1" dirty="0">
              <a:latin typeface="Calibri" pitchFamily="34" charset="0"/>
            </a:endParaRPr>
          </a:p>
          <a:p>
            <a:pPr>
              <a:defRPr/>
            </a:pPr>
            <a:endParaRPr lang="en-US" sz="2200" i="1" dirty="0">
              <a:latin typeface="Calibri" pitchFamily="34" charset="0"/>
            </a:endParaRPr>
          </a:p>
          <a:p>
            <a:pPr>
              <a:defRPr/>
            </a:pPr>
            <a:endParaRPr lang="en-US" sz="2200" i="1" dirty="0">
              <a:latin typeface="Calibri" pitchFamily="34" charset="0"/>
            </a:endParaRPr>
          </a:p>
        </p:txBody>
      </p:sp>
      <p:sp>
        <p:nvSpPr>
          <p:cNvPr id="45062" name="TextBox 27"/>
          <p:cNvSpPr txBox="1">
            <a:spLocks noChangeArrowheads="1"/>
          </p:cNvSpPr>
          <p:nvPr/>
        </p:nvSpPr>
        <p:spPr bwMode="auto">
          <a:xfrm>
            <a:off x="2590800" y="3694113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= 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M  p    +   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– M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q*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3" name="TextBox 21"/>
          <p:cNvSpPr txBox="1">
            <a:spLocks noChangeArrowheads="1"/>
          </p:cNvSpPr>
          <p:nvPr/>
        </p:nvSpPr>
        <p:spPr bwMode="auto">
          <a:xfrm>
            <a:off x="152400" y="990600"/>
            <a:ext cx="87630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buClr>
                <a:srgbClr val="960000"/>
              </a:buClr>
              <a:buFont typeface="Wingdings 2" pitchFamily="18" charset="2"/>
              <a:buChar char="¾"/>
            </a:pPr>
            <a:r>
              <a:rPr lang="en-US" sz="2400">
                <a:solidFill>
                  <a:srgbClr val="0033CC"/>
                </a:solidFill>
              </a:rPr>
              <a:t> Seller sets a take-it-or-leave-it price</a:t>
            </a:r>
          </a:p>
          <a:p>
            <a:pPr>
              <a:spcAft>
                <a:spcPts val="600"/>
              </a:spcAft>
              <a:buClr>
                <a:srgbClr val="960000"/>
              </a:buClr>
              <a:buFont typeface="Wingdings 2" pitchFamily="18" charset="2"/>
              <a:buChar char="¾"/>
            </a:pPr>
            <a:r>
              <a:rPr lang="en-US" sz="2400">
                <a:solidFill>
                  <a:srgbClr val="0033CC"/>
                </a:solidFill>
              </a:rPr>
              <a:t> Trade-off: High price vs. longer time-on-the-market (liquidity)</a:t>
            </a:r>
          </a:p>
          <a:p>
            <a:pPr>
              <a:spcAft>
                <a:spcPts val="600"/>
              </a:spcAft>
              <a:buClr>
                <a:srgbClr val="960000"/>
              </a:buClr>
              <a:buFont typeface="Wingdings 2" pitchFamily="18" charset="2"/>
              <a:buChar char="¾"/>
            </a:pPr>
            <a:r>
              <a:rPr lang="en-US" sz="2400">
                <a:solidFill>
                  <a:srgbClr val="0033CC"/>
                </a:solidFill>
              </a:rPr>
              <a:t> Sells in period </a:t>
            </a:r>
            <a:r>
              <a:rPr lang="en-US" sz="2400" b="1" i="1">
                <a:solidFill>
                  <a:srgbClr val="0033CC"/>
                </a:solidFill>
              </a:rPr>
              <a:t>t</a:t>
            </a:r>
            <a:r>
              <a:rPr lang="en-US" sz="2400">
                <a:solidFill>
                  <a:srgbClr val="0033CC"/>
                </a:solidFill>
              </a:rPr>
              <a:t> with some </a:t>
            </a:r>
            <a:r>
              <a:rPr lang="en-US" sz="2400" i="1">
                <a:solidFill>
                  <a:srgbClr val="0033CC"/>
                </a:solidFill>
              </a:rPr>
              <a:t>probability</a:t>
            </a: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596900" y="5794375"/>
            <a:ext cx="847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 </a:t>
            </a:r>
            <a:r>
              <a:rPr lang="en-US" sz="2400" b="1">
                <a:solidFill>
                  <a:srgbClr val="C00000"/>
                </a:solidFill>
              </a:rPr>
              <a:t>●</a:t>
            </a:r>
            <a:r>
              <a:rPr lang="en-US" sz="2400"/>
              <a:t> </a:t>
            </a:r>
            <a:r>
              <a:rPr lang="en-US" sz="2000" i="1"/>
              <a:t>M</a:t>
            </a:r>
            <a:r>
              <a:rPr lang="en-US" sz="2000"/>
              <a:t> is the probability that at least 1 of the visitors wants to buy the house</a:t>
            </a:r>
            <a:endParaRPr lang="en-US" sz="2000" i="1"/>
          </a:p>
        </p:txBody>
      </p:sp>
      <p:sp>
        <p:nvSpPr>
          <p:cNvPr id="45067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4710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B0DDCF5-97D0-42A4-9BED-BD8FFDB6017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tabLst>
                <a:tab pos="7145338" algn="l"/>
                <a:tab pos="7654925" algn="l"/>
                <a:tab pos="7889875" algn="l"/>
              </a:tabLst>
            </a:pPr>
            <a:r>
              <a:rPr lang="en-US" b="1" smtClean="0">
                <a:latin typeface="Calibri" pitchFamily="34" charset="0"/>
              </a:rPr>
              <a:t>                   The Model: </a:t>
            </a:r>
            <a:r>
              <a:rPr lang="en-US" b="1" i="1" smtClean="0">
                <a:solidFill>
                  <a:srgbClr val="008000"/>
                </a:solidFill>
                <a:latin typeface="Calibri" pitchFamily="34" charset="0"/>
              </a:rPr>
              <a:t>Seller’s Side</a:t>
            </a:r>
          </a:p>
        </p:txBody>
      </p:sp>
      <p:sp>
        <p:nvSpPr>
          <p:cNvPr id="47108" name="TextBox 17"/>
          <p:cNvSpPr txBox="1">
            <a:spLocks noChangeArrowheads="1"/>
          </p:cNvSpPr>
          <p:nvPr/>
        </p:nvSpPr>
        <p:spPr bwMode="auto">
          <a:xfrm>
            <a:off x="152400" y="1143000"/>
            <a:ext cx="89916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r>
              <a:rPr lang="en-US" sz="2400">
                <a:latin typeface="Calibri" pitchFamily="34" charset="0"/>
              </a:rPr>
              <a:t>  </a:t>
            </a:r>
            <a:r>
              <a:rPr lang="en-US" sz="2400">
                <a:solidFill>
                  <a:srgbClr val="0033CC"/>
                </a:solidFill>
              </a:rPr>
              <a:t>Seller’s dilemma:</a:t>
            </a: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960000"/>
              </a:buClr>
              <a:buFont typeface="Wingdings 2" pitchFamily="18" charset="2"/>
              <a:buChar char=""/>
            </a:pPr>
            <a:endParaRPr lang="en-US" sz="2400">
              <a:solidFill>
                <a:srgbClr val="0033CC"/>
              </a:solidFill>
            </a:endParaRPr>
          </a:p>
          <a:p>
            <a:pPr>
              <a:spcAft>
                <a:spcPts val="1200"/>
              </a:spcAft>
              <a:buClr>
                <a:srgbClr val="960000"/>
              </a:buClr>
            </a:pPr>
            <a:r>
              <a:rPr lang="en-US" sz="2400">
                <a:latin typeface="Calibri" pitchFamily="34" charset="0"/>
              </a:rPr>
              <a:t>        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● </a:t>
            </a:r>
            <a:r>
              <a:rPr lang="en-US" sz="2400">
                <a:latin typeface="Calibri" pitchFamily="34" charset="0"/>
                <a:cs typeface="Arial" charset="0"/>
              </a:rPr>
              <a:t>Seller’s</a:t>
            </a:r>
            <a:r>
              <a:rPr lang="en-US" sz="2400">
                <a:solidFill>
                  <a:srgbClr val="C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2400">
                <a:latin typeface="Calibri" pitchFamily="34" charset="0"/>
              </a:rPr>
              <a:t>F.O.C </a:t>
            </a:r>
            <a:r>
              <a:rPr lang="en-US" sz="2400">
                <a:latin typeface="Calibri" pitchFamily="34" charset="0"/>
                <a:cs typeface="Arial" charset="0"/>
              </a:rPr>
              <a:t>depends on: </a:t>
            </a:r>
          </a:p>
          <a:p>
            <a:pPr>
              <a:buClr>
                <a:srgbClr val="960000"/>
              </a:buClr>
            </a:pPr>
            <a:r>
              <a:rPr lang="en-US" sz="2400">
                <a:latin typeface="Calibri" pitchFamily="34" charset="0"/>
                <a:cs typeface="Arial" charset="0"/>
              </a:rPr>
              <a:t>             House type (Good, Bad) and buyer class (Short, Long) </a:t>
            </a:r>
          </a:p>
          <a:p>
            <a:pPr>
              <a:buClr>
                <a:srgbClr val="960000"/>
              </a:buClr>
            </a:pPr>
            <a:r>
              <a:rPr lang="en-US" sz="2400" b="1">
                <a:cs typeface="Arial" charset="0"/>
              </a:rPr>
              <a:t>  </a:t>
            </a:r>
            <a:endParaRPr lang="en-US" sz="2400" b="1">
              <a:latin typeface="Calibri" pitchFamily="34" charset="0"/>
            </a:endParaRPr>
          </a:p>
          <a:p>
            <a:endParaRPr lang="en-US" sz="2000"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8425" y="2133600"/>
            <a:ext cx="8893175" cy="1230313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 sz="2200" i="1">
              <a:latin typeface="Calibri" pitchFamily="34" charset="0"/>
            </a:endParaRPr>
          </a:p>
          <a:p>
            <a:pPr>
              <a:defRPr/>
            </a:pPr>
            <a:r>
              <a:rPr lang="en-US" sz="2400" i="1"/>
              <a:t>Choose optimal 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price</a:t>
            </a:r>
            <a:r>
              <a:rPr lang="en-US" sz="2400" i="1">
                <a:cs typeface="Arial" charset="0"/>
              </a:rPr>
              <a:t> to maximize </a:t>
            </a:r>
            <a:r>
              <a:rPr lang="en-US" sz="2400" i="1">
                <a:solidFill>
                  <a:srgbClr val="C00000"/>
                </a:solidFill>
                <a:cs typeface="Arial" charset="0"/>
              </a:rPr>
              <a:t>value of house on the market</a:t>
            </a:r>
            <a:endParaRPr lang="en-US" sz="2400" b="1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2200" b="1">
                <a:latin typeface="Calibri" pitchFamily="34" charset="0"/>
              </a:rPr>
              <a:t>                                      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b="1">
                <a:latin typeface="Calibri" pitchFamily="34" charset="0"/>
              </a:rPr>
              <a:t>                                                             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47112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4915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ACE4941-B738-45C1-8C94-410505F88BF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</a:rPr>
              <a:t>The Model: </a:t>
            </a:r>
            <a:r>
              <a:rPr lang="en-US" b="1" i="1" smtClean="0">
                <a:solidFill>
                  <a:srgbClr val="008000"/>
                </a:solidFill>
                <a:latin typeface="Calibri" pitchFamily="34" charset="0"/>
              </a:rPr>
              <a:t>Nash Equilibrium</a:t>
            </a:r>
          </a:p>
          <a:p>
            <a:pPr eaLnBrk="1" hangingPunct="1"/>
            <a:endParaRPr lang="en-US" b="1" smtClean="0">
              <a:latin typeface="Calibri" pitchFamily="34" charset="0"/>
            </a:endParaRPr>
          </a:p>
        </p:txBody>
      </p:sp>
      <p:sp>
        <p:nvSpPr>
          <p:cNvPr id="28683" name="TextBox 54"/>
          <p:cNvSpPr txBox="1">
            <a:spLocks noChangeArrowheads="1"/>
          </p:cNvSpPr>
          <p:nvPr/>
        </p:nvSpPr>
        <p:spPr bwMode="auto">
          <a:xfrm>
            <a:off x="381000" y="2057400"/>
            <a:ext cx="78486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33CC"/>
                </a:solidFill>
                <a:latin typeface="Calibri" pitchFamily="34" charset="0"/>
              </a:rPr>
              <a:t>Solve system of equations to compute </a:t>
            </a:r>
            <a:r>
              <a:rPr lang="en-US" sz="2800" b="1" dirty="0">
                <a:solidFill>
                  <a:srgbClr val="0033CC"/>
                </a:solidFill>
                <a:latin typeface="Calibri" pitchFamily="34" charset="0"/>
              </a:rPr>
              <a:t>equilibrium</a:t>
            </a:r>
            <a:r>
              <a:rPr lang="en-US" sz="2800" dirty="0">
                <a:latin typeface="Calibri" pitchFamily="34" charset="0"/>
              </a:rPr>
              <a:t> </a:t>
            </a:r>
          </a:p>
        </p:txBody>
      </p:sp>
      <p:sp>
        <p:nvSpPr>
          <p:cNvPr id="49157" name="TextBox 12"/>
          <p:cNvSpPr txBox="1">
            <a:spLocks noChangeArrowheads="1"/>
          </p:cNvSpPr>
          <p:nvPr/>
        </p:nvSpPr>
        <p:spPr bwMode="auto">
          <a:xfrm>
            <a:off x="685800" y="4267200"/>
            <a:ext cx="8153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 </a:t>
            </a:r>
          </a:p>
          <a:p>
            <a:r>
              <a:rPr lang="en-US" sz="2400">
                <a:solidFill>
                  <a:srgbClr val="C00000"/>
                </a:solidFill>
                <a:cs typeface="Arial" charset="0"/>
              </a:rPr>
              <a:t>● </a:t>
            </a:r>
            <a:r>
              <a:rPr lang="en-US" sz="2400">
                <a:cs typeface="Arial" charset="0"/>
              </a:rPr>
              <a:t>22 equations, 22 unknowns</a:t>
            </a:r>
            <a:endParaRPr lang="en-US" sz="2400">
              <a:solidFill>
                <a:srgbClr val="C00000"/>
              </a:solidFill>
              <a:cs typeface="Arial" charset="0"/>
            </a:endParaRPr>
          </a:p>
          <a:p>
            <a:r>
              <a:rPr lang="en-US" sz="2400">
                <a:solidFill>
                  <a:srgbClr val="C00000"/>
                </a:solidFill>
              </a:rPr>
              <a:t>●</a:t>
            </a:r>
            <a:r>
              <a:rPr lang="en-US" sz="2400"/>
              <a:t> </a:t>
            </a:r>
            <a:r>
              <a:rPr lang="en-US" sz="2400">
                <a:cs typeface="Arial" charset="0"/>
              </a:rPr>
              <a:t>Compute equilibrium values numerically</a:t>
            </a:r>
          </a:p>
          <a:p>
            <a:r>
              <a:rPr lang="en-US" sz="2400">
                <a:solidFill>
                  <a:srgbClr val="C00000"/>
                </a:solidFill>
                <a:cs typeface="Arial" charset="0"/>
              </a:rPr>
              <a:t>● </a:t>
            </a:r>
            <a:r>
              <a:rPr lang="en-US" sz="2400"/>
              <a:t>Unique solution is attained</a:t>
            </a:r>
            <a:r>
              <a:rPr lang="en-US" sz="2400">
                <a:solidFill>
                  <a:srgbClr val="C00000"/>
                </a:solidFill>
                <a:cs typeface="Arial" charset="0"/>
              </a:rPr>
              <a:t> </a:t>
            </a:r>
          </a:p>
        </p:txBody>
      </p:sp>
      <p:sp>
        <p:nvSpPr>
          <p:cNvPr id="49160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8"/>
          <p:cNvSpPr>
            <a:spLocks noChangeArrowheads="1"/>
          </p:cNvSpPr>
          <p:nvPr/>
        </p:nvSpPr>
        <p:spPr bwMode="auto">
          <a:xfrm>
            <a:off x="5410200" y="1600200"/>
            <a:ext cx="3581400" cy="2743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486400" y="3124200"/>
            <a:ext cx="342265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86400" y="1689100"/>
            <a:ext cx="3417888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8AA4262-22AD-4A86-8DBF-00F8D0B125C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</a:rPr>
              <a:t>Research Questions</a:t>
            </a:r>
          </a:p>
        </p:txBody>
      </p:sp>
      <p:sp>
        <p:nvSpPr>
          <p:cNvPr id="51207" name="TextBox 15"/>
          <p:cNvSpPr txBox="1">
            <a:spLocks noChangeArrowheads="1"/>
          </p:cNvSpPr>
          <p:nvPr/>
        </p:nvSpPr>
        <p:spPr bwMode="auto">
          <a:xfrm>
            <a:off x="152400" y="990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 2" pitchFamily="18" charset="2"/>
              <a:buChar char="¾"/>
            </a:pP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   Research Questions: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2400" y="4267200"/>
            <a:ext cx="4267200" cy="1076325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41313" indent="-341313">
              <a:defRPr/>
            </a:pPr>
            <a:r>
              <a:rPr lang="en-US" sz="2400">
                <a:sym typeface="Wingdings 2" pitchFamily="18" charset="2"/>
              </a:rPr>
              <a:t> </a:t>
            </a:r>
            <a:r>
              <a:rPr lang="en-US" sz="2000">
                <a:latin typeface="Calibri" pitchFamily="34" charset="0"/>
              </a:rPr>
              <a:t>Are </a:t>
            </a:r>
            <a:r>
              <a:rPr lang="en-US" sz="2000" b="1">
                <a:latin typeface="Calibri" pitchFamily="34" charset="0"/>
              </a:rPr>
              <a:t>prices</a:t>
            </a:r>
            <a:r>
              <a:rPr lang="en-US" sz="2000">
                <a:latin typeface="Calibri" pitchFamily="34" charset="0"/>
              </a:rPr>
              <a:t> and </a:t>
            </a:r>
            <a:r>
              <a:rPr lang="en-US" sz="2000" b="1">
                <a:latin typeface="Calibri" pitchFamily="34" charset="0"/>
              </a:rPr>
              <a:t>liquidity</a:t>
            </a:r>
            <a:r>
              <a:rPr lang="en-US" sz="2000">
                <a:latin typeface="Calibri" pitchFamily="34" charset="0"/>
              </a:rPr>
              <a:t> (time-on-the-market) for Good and Bad houses (H</a:t>
            </a:r>
            <a:r>
              <a:rPr lang="en-US" sz="2000" baseline="-25000">
                <a:latin typeface="Calibri" pitchFamily="34" charset="0"/>
              </a:rPr>
              <a:t>G</a:t>
            </a:r>
            <a:r>
              <a:rPr lang="en-US" sz="2000">
                <a:latin typeface="Calibri" pitchFamily="34" charset="0"/>
              </a:rPr>
              <a:t> and H</a:t>
            </a:r>
            <a:r>
              <a:rPr lang="en-US" sz="2000" baseline="-25000">
                <a:latin typeface="Calibri" pitchFamily="34" charset="0"/>
              </a:rPr>
              <a:t>B</a:t>
            </a:r>
            <a:r>
              <a:rPr lang="en-US" sz="2000">
                <a:latin typeface="Calibri" pitchFamily="34" charset="0"/>
              </a:rPr>
              <a:t>) different? How?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2400" y="2505075"/>
            <a:ext cx="4267200" cy="1076325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44488" indent="-344488">
              <a:defRPr/>
            </a:pPr>
            <a:r>
              <a:rPr lang="en-US" sz="2400">
                <a:sym typeface="Wingdings 2" pitchFamily="18" charset="2"/>
              </a:rPr>
              <a:t></a:t>
            </a:r>
            <a:r>
              <a:rPr lang="en-US" sz="2400"/>
              <a:t> </a:t>
            </a:r>
            <a:r>
              <a:rPr lang="en-US" sz="2000">
                <a:latin typeface="Calibri" pitchFamily="34" charset="0"/>
              </a:rPr>
              <a:t>Do short-term (S) buyers &amp; long-term (L) buyers buy different house types (</a:t>
            </a:r>
            <a:r>
              <a:rPr lang="en-US" sz="2000" b="1">
                <a:latin typeface="Calibri" pitchFamily="34" charset="0"/>
              </a:rPr>
              <a:t>CLIENTELES</a:t>
            </a:r>
            <a:r>
              <a:rPr lang="en-US" sz="2000">
                <a:latin typeface="Calibri" pitchFamily="34" charset="0"/>
              </a:rPr>
              <a:t>)?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63513" y="5553075"/>
            <a:ext cx="4256087" cy="771525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44488" indent="-344488">
              <a:defRPr/>
            </a:pPr>
            <a:r>
              <a:rPr lang="en-US" sz="2400">
                <a:latin typeface="Calibri" pitchFamily="34" charset="0"/>
                <a:sym typeface="Wingdings 2" pitchFamily="18" charset="2"/>
              </a:rPr>
              <a:t> </a:t>
            </a:r>
            <a:r>
              <a:rPr lang="en-US" sz="2000">
                <a:latin typeface="Calibri" pitchFamily="34" charset="0"/>
              </a:rPr>
              <a:t>What is the </a:t>
            </a:r>
            <a:r>
              <a:rPr lang="en-US" sz="2000" b="1">
                <a:latin typeface="Calibri" pitchFamily="34" charset="0"/>
              </a:rPr>
              <a:t>composition</a:t>
            </a:r>
            <a:r>
              <a:rPr lang="en-US" sz="2000">
                <a:latin typeface="Calibri" pitchFamily="34" charset="0"/>
              </a:rPr>
              <a:t> of buyers &amp; houses in the market?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72000" y="4876800"/>
            <a:ext cx="685800" cy="0"/>
          </a:xfrm>
          <a:prstGeom prst="straightConnector1">
            <a:avLst/>
          </a:prstGeom>
          <a:ln w="31750">
            <a:solidFill>
              <a:srgbClr val="C0000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72000" y="3048000"/>
            <a:ext cx="685800" cy="0"/>
          </a:xfrm>
          <a:prstGeom prst="straightConnector1">
            <a:avLst/>
          </a:prstGeom>
          <a:ln w="31750">
            <a:solidFill>
              <a:srgbClr val="C0000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0" y="5942013"/>
            <a:ext cx="685800" cy="1587"/>
          </a:xfrm>
          <a:prstGeom prst="straightConnector1">
            <a:avLst/>
          </a:prstGeom>
          <a:ln w="31750">
            <a:solidFill>
              <a:srgbClr val="C0000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4" name="TextBox 34"/>
          <p:cNvSpPr txBox="1">
            <a:spLocks noChangeArrowheads="1"/>
          </p:cNvSpPr>
          <p:nvPr/>
        </p:nvSpPr>
        <p:spPr bwMode="auto">
          <a:xfrm>
            <a:off x="5867400" y="99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Our Hypotheses:</a:t>
            </a:r>
          </a:p>
        </p:txBody>
      </p:sp>
      <p:sp>
        <p:nvSpPr>
          <p:cNvPr id="47120" name="TextBox 35"/>
          <p:cNvSpPr txBox="1">
            <a:spLocks noChangeArrowheads="1"/>
          </p:cNvSpPr>
          <p:nvPr/>
        </p:nvSpPr>
        <p:spPr bwMode="auto">
          <a:xfrm>
            <a:off x="5410200" y="4495800"/>
            <a:ext cx="3544888" cy="7683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price</a:t>
            </a:r>
            <a:r>
              <a:rPr lang="en-US" sz="2000" baseline="-25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G</a:t>
            </a: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 &gt; </a:t>
            </a:r>
            <a:r>
              <a:rPr lang="en-US" sz="2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price</a:t>
            </a:r>
            <a:r>
              <a:rPr lang="en-US" sz="2000" baseline="-25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B</a:t>
            </a:r>
            <a:endParaRPr lang="en-US" sz="200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defRPr/>
            </a:pPr>
            <a:endParaRPr lang="en-US" sz="80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000">
                <a:solidFill>
                  <a:srgbClr val="FF0000"/>
                </a:solidFill>
              </a:rPr>
              <a:t>Bad houses sell faster</a:t>
            </a:r>
            <a:r>
              <a:rPr lang="en-US" sz="2000">
                <a:solidFill>
                  <a:srgbClr val="0033CC"/>
                </a:solidFill>
              </a:rPr>
              <a:t> </a:t>
            </a:r>
            <a:r>
              <a:rPr lang="en-US" sz="2000">
                <a:solidFill>
                  <a:srgbClr val="FF0000"/>
                </a:solidFill>
              </a:rPr>
              <a:t>(liquid)</a:t>
            </a:r>
            <a:endParaRPr lang="en-US" sz="2000" i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6" name="TextBox 36"/>
          <p:cNvSpPr txBox="1">
            <a:spLocks noChangeArrowheads="1"/>
          </p:cNvSpPr>
          <p:nvPr/>
        </p:nvSpPr>
        <p:spPr bwMode="auto">
          <a:xfrm>
            <a:off x="5181600" y="17526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Characteristics of buyers L:</a:t>
            </a:r>
          </a:p>
        </p:txBody>
      </p:sp>
      <p:sp>
        <p:nvSpPr>
          <p:cNvPr id="51217" name="TextBox 38"/>
          <p:cNvSpPr txBox="1">
            <a:spLocks noChangeArrowheads="1"/>
          </p:cNvSpPr>
          <p:nvPr/>
        </p:nvSpPr>
        <p:spPr bwMode="auto">
          <a:xfrm>
            <a:off x="5410200" y="21336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Likelihood to buy H</a:t>
            </a:r>
            <a:r>
              <a:rPr lang="en-US" sz="2000" baseline="-25000">
                <a:solidFill>
                  <a:srgbClr val="0033CC"/>
                </a:solidFill>
                <a:latin typeface="Calibri" pitchFamily="34" charset="0"/>
              </a:rPr>
              <a:t>G</a:t>
            </a:r>
            <a:endParaRPr lang="en-US" sz="200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51218" name="TextBox 39"/>
          <p:cNvSpPr txBox="1">
            <a:spLocks noChangeArrowheads="1"/>
          </p:cNvSpPr>
          <p:nvPr/>
        </p:nvSpPr>
        <p:spPr bwMode="auto">
          <a:xfrm>
            <a:off x="7205663" y="2133600"/>
            <a:ext cx="1862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Likelihood to buy H</a:t>
            </a:r>
            <a:r>
              <a:rPr lang="en-US" sz="2000" baseline="-25000">
                <a:solidFill>
                  <a:srgbClr val="0033CC"/>
                </a:solidFill>
                <a:latin typeface="Calibri" pitchFamily="34" charset="0"/>
              </a:rPr>
              <a:t>B</a:t>
            </a:r>
            <a:endParaRPr lang="en-US" sz="200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51219" name="TextBox 40"/>
          <p:cNvSpPr txBox="1">
            <a:spLocks noChangeArrowheads="1"/>
          </p:cNvSpPr>
          <p:nvPr/>
        </p:nvSpPr>
        <p:spPr bwMode="auto">
          <a:xfrm>
            <a:off x="7010400" y="22860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33CC"/>
                </a:solidFill>
              </a:rPr>
              <a:t>&gt;</a:t>
            </a:r>
          </a:p>
        </p:txBody>
      </p:sp>
      <p:sp>
        <p:nvSpPr>
          <p:cNvPr id="51220" name="TextBox 45"/>
          <p:cNvSpPr txBox="1">
            <a:spLocks noChangeArrowheads="1"/>
          </p:cNvSpPr>
          <p:nvPr/>
        </p:nvSpPr>
        <p:spPr bwMode="auto">
          <a:xfrm>
            <a:off x="5184775" y="3141663"/>
            <a:ext cx="3810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Characteristic of buyers S:</a:t>
            </a:r>
          </a:p>
        </p:txBody>
      </p:sp>
      <p:sp>
        <p:nvSpPr>
          <p:cNvPr id="51221" name="TextBox 46"/>
          <p:cNvSpPr txBox="1">
            <a:spLocks noChangeArrowheads="1"/>
          </p:cNvSpPr>
          <p:nvPr/>
        </p:nvSpPr>
        <p:spPr bwMode="auto">
          <a:xfrm>
            <a:off x="5410200" y="35052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Likelihood to buy H</a:t>
            </a:r>
            <a:r>
              <a:rPr lang="en-US" sz="2000" baseline="-25000">
                <a:solidFill>
                  <a:srgbClr val="0033CC"/>
                </a:solidFill>
                <a:latin typeface="Calibri" pitchFamily="34" charset="0"/>
              </a:rPr>
              <a:t>G</a:t>
            </a:r>
            <a:endParaRPr lang="en-US" sz="200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51222" name="TextBox 47"/>
          <p:cNvSpPr txBox="1">
            <a:spLocks noChangeArrowheads="1"/>
          </p:cNvSpPr>
          <p:nvPr/>
        </p:nvSpPr>
        <p:spPr bwMode="auto">
          <a:xfrm>
            <a:off x="7281863" y="3500438"/>
            <a:ext cx="1862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Likelihood to buy H</a:t>
            </a:r>
            <a:r>
              <a:rPr lang="en-US" sz="2000" baseline="-25000">
                <a:solidFill>
                  <a:srgbClr val="0033CC"/>
                </a:solidFill>
                <a:latin typeface="Calibri" pitchFamily="34" charset="0"/>
              </a:rPr>
              <a:t>B</a:t>
            </a:r>
            <a:endParaRPr lang="en-US" sz="200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51223" name="TextBox 48"/>
          <p:cNvSpPr txBox="1">
            <a:spLocks noChangeArrowheads="1"/>
          </p:cNvSpPr>
          <p:nvPr/>
        </p:nvSpPr>
        <p:spPr bwMode="auto">
          <a:xfrm>
            <a:off x="7010400" y="3657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33CC"/>
                </a:solidFill>
              </a:rPr>
              <a:t>&lt;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486400" y="5641975"/>
            <a:ext cx="3409950" cy="6064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Dominated by Short-term buyers, &amp; Bad houses</a:t>
            </a:r>
          </a:p>
        </p:txBody>
      </p:sp>
      <p:sp>
        <p:nvSpPr>
          <p:cNvPr id="51227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5"/>
          <p:cNvSpPr txBox="1">
            <a:spLocks noGrp="1" noChangeArrowheads="1"/>
          </p:cNvSpPr>
          <p:nvPr/>
        </p:nvSpPr>
        <p:spPr bwMode="auto">
          <a:xfrm>
            <a:off x="7162800" y="64770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rgbClr val="960000"/>
                </a:solidFill>
              </a:rPr>
              <a:t>page </a:t>
            </a:r>
            <a:fld id="{22DBFD7A-4E95-4F66-A3F5-4E418734FF2D}" type="slidenum">
              <a:rPr lang="en-US" sz="1200" b="1">
                <a:solidFill>
                  <a:srgbClr val="960000"/>
                </a:solidFill>
              </a:rPr>
              <a:pPr algn="r"/>
              <a:t>19</a:t>
            </a:fld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marL="0" indent="0" eaLnBrk="1" hangingPunct="1"/>
            <a:r>
              <a:rPr lang="en-US" b="1" smtClean="0">
                <a:solidFill>
                  <a:srgbClr val="960000"/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53251" name="TextBox 36"/>
          <p:cNvSpPr txBox="1">
            <a:spLocks noChangeArrowheads="1"/>
          </p:cNvSpPr>
          <p:nvPr/>
        </p:nvSpPr>
        <p:spPr bwMode="auto">
          <a:xfrm>
            <a:off x="1981200" y="1219200"/>
            <a:ext cx="51054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>
                <a:latin typeface="Calibri" pitchFamily="34" charset="0"/>
              </a:rPr>
              <a:t>Characteristics of Long-term buyers:</a:t>
            </a:r>
          </a:p>
        </p:txBody>
      </p:sp>
      <p:sp>
        <p:nvSpPr>
          <p:cNvPr id="53252" name="TextBox 38"/>
          <p:cNvSpPr txBox="1">
            <a:spLocks noChangeArrowheads="1"/>
          </p:cNvSpPr>
          <p:nvPr/>
        </p:nvSpPr>
        <p:spPr bwMode="auto">
          <a:xfrm>
            <a:off x="2743200" y="1768475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Likelihood to buy H</a:t>
            </a:r>
            <a:r>
              <a:rPr lang="en-US" sz="2400" baseline="-25000">
                <a:latin typeface="Calibri" pitchFamily="34" charset="0"/>
              </a:rPr>
              <a:t>G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3253" name="TextBox 39"/>
          <p:cNvSpPr txBox="1">
            <a:spLocks noChangeArrowheads="1"/>
          </p:cNvSpPr>
          <p:nvPr/>
        </p:nvSpPr>
        <p:spPr bwMode="auto">
          <a:xfrm>
            <a:off x="4691063" y="1768475"/>
            <a:ext cx="1862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Likelihood to buy H</a:t>
            </a:r>
            <a:r>
              <a:rPr lang="en-US" sz="2400" baseline="-25000">
                <a:latin typeface="Calibri" pitchFamily="34" charset="0"/>
              </a:rPr>
              <a:t>B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3254" name="TextBox 40"/>
          <p:cNvSpPr txBox="1">
            <a:spLocks noChangeArrowheads="1"/>
          </p:cNvSpPr>
          <p:nvPr/>
        </p:nvSpPr>
        <p:spPr bwMode="auto">
          <a:xfrm>
            <a:off x="4343400" y="19208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&gt;</a:t>
            </a:r>
          </a:p>
        </p:txBody>
      </p:sp>
      <p:sp>
        <p:nvSpPr>
          <p:cNvPr id="53255" name="TextBox 46"/>
          <p:cNvSpPr txBox="1">
            <a:spLocks noChangeArrowheads="1"/>
          </p:cNvSpPr>
          <p:nvPr/>
        </p:nvSpPr>
        <p:spPr bwMode="auto">
          <a:xfrm>
            <a:off x="2743200" y="3521075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Likelihood to buy H</a:t>
            </a:r>
            <a:r>
              <a:rPr lang="en-US" sz="2400" baseline="-25000">
                <a:latin typeface="Calibri" pitchFamily="34" charset="0"/>
              </a:rPr>
              <a:t>G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3256" name="TextBox 47"/>
          <p:cNvSpPr txBox="1">
            <a:spLocks noChangeArrowheads="1"/>
          </p:cNvSpPr>
          <p:nvPr/>
        </p:nvSpPr>
        <p:spPr bwMode="auto">
          <a:xfrm>
            <a:off x="4691063" y="3516313"/>
            <a:ext cx="1862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Likelihood to buy H</a:t>
            </a:r>
            <a:r>
              <a:rPr lang="en-US" sz="2400" baseline="-25000">
                <a:latin typeface="Calibri" pitchFamily="34" charset="0"/>
              </a:rPr>
              <a:t>B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3257" name="TextBox 48"/>
          <p:cNvSpPr txBox="1">
            <a:spLocks noChangeArrowheads="1"/>
          </p:cNvSpPr>
          <p:nvPr/>
        </p:nvSpPr>
        <p:spPr bwMode="auto">
          <a:xfrm>
            <a:off x="4343400" y="36734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&lt;</a:t>
            </a:r>
          </a:p>
        </p:txBody>
      </p:sp>
      <p:sp>
        <p:nvSpPr>
          <p:cNvPr id="53258" name="TextBox 36"/>
          <p:cNvSpPr txBox="1">
            <a:spLocks noChangeArrowheads="1"/>
          </p:cNvSpPr>
          <p:nvPr/>
        </p:nvSpPr>
        <p:spPr bwMode="auto">
          <a:xfrm>
            <a:off x="1981200" y="3062288"/>
            <a:ext cx="52578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>
                <a:latin typeface="Calibri" pitchFamily="34" charset="0"/>
              </a:rPr>
              <a:t>Characteristics of Short-term buyers:</a:t>
            </a:r>
          </a:p>
        </p:txBody>
      </p:sp>
      <p:sp>
        <p:nvSpPr>
          <p:cNvPr id="53259" name="Rectangle 4"/>
          <p:cNvSpPr txBox="1">
            <a:spLocks noGrp="1" noChangeArrowheads="1"/>
          </p:cNvSpPr>
          <p:nvPr/>
        </p:nvSpPr>
        <p:spPr bwMode="auto">
          <a:xfrm>
            <a:off x="1524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960000"/>
                </a:solidFill>
              </a:rPr>
              <a:t>Presented by Ekaterina Chernobai</a:t>
            </a:r>
          </a:p>
          <a:p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76200" y="492125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Myers and Pitkin (1995): frequently transacted homes are more likely to be “starter” homes owned by higher-mobility young households</a:t>
            </a:r>
          </a:p>
        </p:txBody>
      </p:sp>
      <p:sp>
        <p:nvSpPr>
          <p:cNvPr id="53262" name="Rectangle 15"/>
          <p:cNvSpPr>
            <a:spLocks noChangeArrowheads="1"/>
          </p:cNvSpPr>
          <p:nvPr/>
        </p:nvSpPr>
        <p:spPr bwMode="auto">
          <a:xfrm>
            <a:off x="76200" y="5683250"/>
            <a:ext cx="906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McCarthy (1976), Clark and Onaka (1983), and Ermisch, Findlay and Gibb (1996): positive relation b/w housing demand &amp; household age, and a negative relation b/w the two &amp; mobility</a:t>
            </a:r>
          </a:p>
        </p:txBody>
      </p:sp>
      <p:sp>
        <p:nvSpPr>
          <p:cNvPr id="53263" name="Line 16"/>
          <p:cNvSpPr>
            <a:spLocks noChangeShapeType="1"/>
          </p:cNvSpPr>
          <p:nvPr/>
        </p:nvSpPr>
        <p:spPr bwMode="auto">
          <a:xfrm>
            <a:off x="152400" y="48768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Motivation</a:t>
            </a:r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B1C229A-3F3F-4D12-9C74-4BDB814A482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Text Box 16"/>
          <p:cNvSpPr txBox="1">
            <a:spLocks noChangeArrowheads="1"/>
          </p:cNvSpPr>
          <p:nvPr/>
        </p:nvSpPr>
        <p:spPr bwMode="auto">
          <a:xfrm>
            <a:off x="1295400" y="1096963"/>
            <a:ext cx="2286000" cy="750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Financial assets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latin typeface="Calibri" pitchFamily="34" charset="0"/>
              </a:rPr>
              <a:t>     </a:t>
            </a:r>
            <a:r>
              <a:rPr lang="en-US" sz="1200">
                <a:latin typeface="Calibri" pitchFamily="34" charset="0"/>
              </a:rPr>
              <a:t>Stocks, bonds</a:t>
            </a:r>
          </a:p>
        </p:txBody>
      </p:sp>
      <p:sp>
        <p:nvSpPr>
          <p:cNvPr id="16390" name="Text Box 17"/>
          <p:cNvSpPr txBox="1">
            <a:spLocks noChangeArrowheads="1"/>
          </p:cNvSpPr>
          <p:nvPr/>
        </p:nvSpPr>
        <p:spPr bwMode="auto">
          <a:xfrm>
            <a:off x="228600" y="1981200"/>
            <a:ext cx="4343400" cy="1173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Monetary benefits to holders</a:t>
            </a:r>
          </a:p>
          <a:p>
            <a:pPr marL="168275" indent="-168275">
              <a:spcBef>
                <a:spcPct val="50000"/>
              </a:spcBef>
            </a:pPr>
            <a:endParaRPr lang="en-US" sz="1400">
              <a:latin typeface="Calibri" pitchFamily="34" charset="0"/>
            </a:endParaRPr>
          </a:p>
          <a:p>
            <a:pPr marL="168275" indent="-168275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“Clientele effect”:</a:t>
            </a:r>
            <a:endParaRPr lang="en-US">
              <a:latin typeface="Calibri" pitchFamily="34" charset="0"/>
            </a:endParaRPr>
          </a:p>
        </p:txBody>
      </p:sp>
      <p:sp>
        <p:nvSpPr>
          <p:cNvPr id="16391" name="Rectangle 19"/>
          <p:cNvSpPr>
            <a:spLocks noChangeArrowheads="1"/>
          </p:cNvSpPr>
          <p:nvPr/>
        </p:nvSpPr>
        <p:spPr bwMode="auto">
          <a:xfrm>
            <a:off x="304800" y="4079875"/>
            <a:ext cx="4419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Long-horizon investors buy illiquid assets; bid price down to compensate for future transaction costs; high returns</a:t>
            </a:r>
          </a:p>
          <a:p>
            <a:r>
              <a:rPr lang="en-US" sz="1600">
                <a:latin typeface="Calibri" pitchFamily="34" charset="0"/>
              </a:rPr>
              <a:t>(Vice versa for short-horizon investors)</a:t>
            </a:r>
          </a:p>
        </p:txBody>
      </p:sp>
      <p:sp>
        <p:nvSpPr>
          <p:cNvPr id="16392" name="Rectangle 20"/>
          <p:cNvSpPr>
            <a:spLocks noChangeArrowheads="1"/>
          </p:cNvSpPr>
          <p:nvPr/>
        </p:nvSpPr>
        <p:spPr bwMode="auto">
          <a:xfrm>
            <a:off x="2286000" y="3200400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Long- &amp; short-horizon investors</a:t>
            </a:r>
          </a:p>
        </p:txBody>
      </p:sp>
      <p:sp>
        <p:nvSpPr>
          <p:cNvPr id="16393" name="Rectangle 21"/>
          <p:cNvSpPr>
            <a:spLocks noChangeArrowheads="1"/>
          </p:cNvSpPr>
          <p:nvPr/>
        </p:nvSpPr>
        <p:spPr bwMode="auto">
          <a:xfrm>
            <a:off x="304800" y="32004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Liquid &amp; illiquid assets</a:t>
            </a:r>
          </a:p>
        </p:txBody>
      </p:sp>
      <p:sp>
        <p:nvSpPr>
          <p:cNvPr id="16394" name="Line 22"/>
          <p:cNvSpPr>
            <a:spLocks noChangeShapeType="1"/>
          </p:cNvSpPr>
          <p:nvPr/>
        </p:nvSpPr>
        <p:spPr bwMode="auto">
          <a:xfrm>
            <a:off x="1219200" y="38100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/>
        </p:nvSpPr>
        <p:spPr bwMode="auto">
          <a:xfrm>
            <a:off x="3352800" y="38100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Text Box 24"/>
          <p:cNvSpPr txBox="1">
            <a:spLocks noChangeArrowheads="1"/>
          </p:cNvSpPr>
          <p:nvPr/>
        </p:nvSpPr>
        <p:spPr bwMode="auto">
          <a:xfrm>
            <a:off x="5867400" y="1077913"/>
            <a:ext cx="2438400" cy="750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Real estate assets</a:t>
            </a:r>
          </a:p>
          <a:p>
            <a:pPr algn="ctr">
              <a:spcBef>
                <a:spcPct val="50000"/>
              </a:spcBef>
            </a:pPr>
            <a:r>
              <a:rPr lang="en-US" sz="1000">
                <a:latin typeface="Calibri" pitchFamily="34" charset="0"/>
              </a:rPr>
              <a:t>     </a:t>
            </a:r>
            <a:r>
              <a:rPr lang="en-US" sz="1200">
                <a:latin typeface="Calibri" pitchFamily="34" charset="0"/>
              </a:rPr>
              <a:t>Residential real estate</a:t>
            </a:r>
          </a:p>
        </p:txBody>
      </p:sp>
      <p:sp>
        <p:nvSpPr>
          <p:cNvPr id="16397" name="Text Box 25"/>
          <p:cNvSpPr txBox="1">
            <a:spLocks noChangeArrowheads="1"/>
          </p:cNvSpPr>
          <p:nvPr/>
        </p:nvSpPr>
        <p:spPr bwMode="auto">
          <a:xfrm>
            <a:off x="4800600" y="1981200"/>
            <a:ext cx="4191000" cy="1158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Monetary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&amp; non-monetary benefits </a:t>
            </a:r>
            <a:r>
              <a:rPr lang="en-US">
                <a:solidFill>
                  <a:srgbClr val="0033CC"/>
                </a:solidFill>
                <a:latin typeface="Calibri" pitchFamily="34" charset="0"/>
              </a:rPr>
              <a:t>(=utility from consumption)</a:t>
            </a:r>
            <a:r>
              <a:rPr lang="en-US" sz="2000">
                <a:latin typeface="Calibri" pitchFamily="34" charset="0"/>
              </a:rPr>
              <a:t> to holders</a:t>
            </a:r>
          </a:p>
          <a:p>
            <a:pPr marL="168275" indent="-168275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“Clientele effect”:</a:t>
            </a:r>
            <a:endParaRPr lang="en-US">
              <a:latin typeface="Calibri" pitchFamily="34" charset="0"/>
            </a:endParaRPr>
          </a:p>
        </p:txBody>
      </p:sp>
      <p:sp>
        <p:nvSpPr>
          <p:cNvPr id="16398" name="Rectangle 26"/>
          <p:cNvSpPr>
            <a:spLocks noChangeArrowheads="1"/>
          </p:cNvSpPr>
          <p:nvPr/>
        </p:nvSpPr>
        <p:spPr bwMode="auto">
          <a:xfrm>
            <a:off x="6858000" y="3200400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Long- &amp; short-horizon house buyers</a:t>
            </a:r>
          </a:p>
        </p:txBody>
      </p:sp>
      <p:sp>
        <p:nvSpPr>
          <p:cNvPr id="16399" name="Rectangle 27"/>
          <p:cNvSpPr>
            <a:spLocks noChangeArrowheads="1"/>
          </p:cNvSpPr>
          <p:nvPr/>
        </p:nvSpPr>
        <p:spPr bwMode="auto">
          <a:xfrm>
            <a:off x="4953000" y="32004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Different liquidity houses</a:t>
            </a:r>
          </a:p>
        </p:txBody>
      </p:sp>
      <p:sp>
        <p:nvSpPr>
          <p:cNvPr id="16400" name="Text Box 30"/>
          <p:cNvSpPr txBox="1">
            <a:spLocks noChangeArrowheads="1"/>
          </p:cNvSpPr>
          <p:nvPr/>
        </p:nvSpPr>
        <p:spPr bwMode="auto">
          <a:xfrm>
            <a:off x="5029200" y="4079875"/>
            <a:ext cx="3962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Illiquid house: bidding the price down is not the only compensation for illiquidity. </a:t>
            </a:r>
            <a:r>
              <a:rPr lang="en-US" sz="1600">
                <a:solidFill>
                  <a:srgbClr val="0033CC"/>
                </a:solidFill>
                <a:latin typeface="Calibri" pitchFamily="34" charset="0"/>
              </a:rPr>
              <a:t>Can also compensate with higher utility</a:t>
            </a:r>
            <a:r>
              <a:rPr lang="en-US" sz="1600">
                <a:latin typeface="Calibri" pitchFamily="34" charset="0"/>
              </a:rPr>
              <a:t> given the right amount of search</a:t>
            </a:r>
          </a:p>
        </p:txBody>
      </p:sp>
      <p:sp>
        <p:nvSpPr>
          <p:cNvPr id="16401" name="Line 31"/>
          <p:cNvSpPr>
            <a:spLocks noChangeShapeType="1"/>
          </p:cNvSpPr>
          <p:nvPr/>
        </p:nvSpPr>
        <p:spPr bwMode="auto">
          <a:xfrm>
            <a:off x="5867400" y="37338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32"/>
          <p:cNvSpPr>
            <a:spLocks noChangeShapeType="1"/>
          </p:cNvSpPr>
          <p:nvPr/>
        </p:nvSpPr>
        <p:spPr bwMode="auto">
          <a:xfrm>
            <a:off x="8001000" y="3733800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Text Box 33"/>
          <p:cNvSpPr txBox="1">
            <a:spLocks noChangeArrowheads="1"/>
          </p:cNvSpPr>
          <p:nvPr/>
        </p:nvSpPr>
        <p:spPr bwMode="auto">
          <a:xfrm>
            <a:off x="304800" y="5681663"/>
            <a:ext cx="43434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Amihud &amp; Mendelson (1986, 1991)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Also: Miller-Modigliani (1961)</a:t>
            </a:r>
          </a:p>
        </p:txBody>
      </p:sp>
      <p:sp>
        <p:nvSpPr>
          <p:cNvPr id="16405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 animBg="1"/>
      <p:bldP spid="16398" grpId="0"/>
      <p:bldP spid="16399" grpId="0"/>
      <p:bldP spid="16400" grpId="0"/>
      <p:bldP spid="16401" grpId="0" animBg="1"/>
      <p:bldP spid="164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/>
          <p:cNvPicPr>
            <a:picLocks noChangeAspect="1" noChangeArrowheads="1"/>
          </p:cNvPicPr>
          <p:nvPr/>
        </p:nvPicPr>
        <p:blipFill>
          <a:blip r:embed="rId3"/>
          <a:srcRect l="256" t="931" b="931"/>
          <a:stretch>
            <a:fillRect/>
          </a:stretch>
        </p:blipFill>
        <p:spPr bwMode="auto">
          <a:xfrm>
            <a:off x="4930775" y="1851025"/>
            <a:ext cx="4060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8" name="Picture 3"/>
          <p:cNvPicPr>
            <a:picLocks noChangeAspect="1" noChangeArrowheads="1"/>
          </p:cNvPicPr>
          <p:nvPr/>
        </p:nvPicPr>
        <p:blipFill>
          <a:blip r:embed="rId4"/>
          <a:srcRect l="511" t="470" r="513" b="940"/>
          <a:stretch>
            <a:fillRect/>
          </a:stretch>
        </p:blipFill>
        <p:spPr bwMode="auto">
          <a:xfrm>
            <a:off x="174625" y="1839913"/>
            <a:ext cx="4092575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Rounded Rectangle 88"/>
          <p:cNvSpPr/>
          <p:nvPr/>
        </p:nvSpPr>
        <p:spPr>
          <a:xfrm>
            <a:off x="5867400" y="1066800"/>
            <a:ext cx="2667000" cy="609600"/>
          </a:xfrm>
          <a:prstGeom prst="roundRect">
            <a:avLst/>
          </a:prstGeom>
          <a:solidFill>
            <a:srgbClr val="FFCC99"/>
          </a:solidFill>
          <a:ln w="15875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685800" y="1066800"/>
            <a:ext cx="2667000" cy="609600"/>
          </a:xfrm>
          <a:prstGeom prst="roundRect">
            <a:avLst/>
          </a:prstGeom>
          <a:solidFill>
            <a:srgbClr val="FFCC99"/>
          </a:solidFill>
          <a:ln w="15875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301" name="Rectangle 4"/>
          <p:cNvSpPr txBox="1">
            <a:spLocks noGrp="1" noChangeArrowheads="1"/>
          </p:cNvSpPr>
          <p:nvPr/>
        </p:nvSpPr>
        <p:spPr bwMode="auto">
          <a:xfrm>
            <a:off x="2895600" y="6400800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5000"/>
              </a:lnSpc>
            </a:pPr>
            <a:r>
              <a:rPr lang="el-GR" sz="1200" b="1" i="1">
                <a:solidFill>
                  <a:srgbClr val="008000"/>
                </a:solidFill>
                <a:latin typeface="Times New Roman" pitchFamily="18" charset="0"/>
              </a:rPr>
              <a:t>θ</a:t>
            </a:r>
            <a:r>
              <a:rPr lang="en-US" sz="1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200" b="1">
                <a:solidFill>
                  <a:srgbClr val="008000"/>
                </a:solidFill>
                <a:latin typeface="Calibri" pitchFamily="34" charset="0"/>
                <a:cs typeface="Times New Roman" pitchFamily="18" charset="0"/>
              </a:rPr>
              <a:t> Max level of services from partial-utility house </a:t>
            </a:r>
          </a:p>
          <a:p>
            <a:pPr>
              <a:lnSpc>
                <a:spcPct val="75000"/>
              </a:lnSpc>
            </a:pPr>
            <a:r>
              <a:rPr lang="el-GR" sz="1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1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>
                <a:solidFill>
                  <a:srgbClr val="008000"/>
                </a:solidFill>
                <a:latin typeface="Calibri" pitchFamily="34" charset="0"/>
              </a:rPr>
              <a:t>:  Per-period probability to buy this house type</a:t>
            </a:r>
          </a:p>
          <a:p>
            <a:pPr>
              <a:lnSpc>
                <a:spcPct val="75000"/>
              </a:lnSpc>
            </a:pPr>
            <a:r>
              <a:rPr lang="en-US" sz="1200">
                <a:solidFill>
                  <a:srgbClr val="008000"/>
                </a:solidFill>
                <a:latin typeface="Calibri" pitchFamily="34" charset="0"/>
              </a:rPr>
              <a:t>–  , – – , --- :  Expected tenure (S) is 2, 2.5, 3</a:t>
            </a:r>
          </a:p>
        </p:txBody>
      </p:sp>
      <p:sp>
        <p:nvSpPr>
          <p:cNvPr id="55302" name="Rectangle 5"/>
          <p:cNvSpPr txBox="1">
            <a:spLocks noGrp="1" noChangeArrowheads="1"/>
          </p:cNvSpPr>
          <p:nvPr/>
        </p:nvSpPr>
        <p:spPr bwMode="auto">
          <a:xfrm>
            <a:off x="7162800" y="64770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rgbClr val="960000"/>
                </a:solidFill>
              </a:rPr>
              <a:t>page </a:t>
            </a:r>
            <a:fld id="{D1225394-12DF-48C6-86DC-A8ECA9753AC6}" type="slidenum">
              <a:rPr lang="en-US" sz="1200" b="1">
                <a:solidFill>
                  <a:srgbClr val="960000"/>
                </a:solidFill>
              </a:rPr>
              <a:pPr algn="r"/>
              <a:t>20</a:t>
            </a:fld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5530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marL="0" indent="0" eaLnBrk="1" hangingPunct="1"/>
            <a:r>
              <a:rPr lang="en-US" b="1" smtClean="0">
                <a:solidFill>
                  <a:srgbClr val="960000"/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55304" name="TextBox 35"/>
          <p:cNvSpPr txBox="1">
            <a:spLocks noChangeArrowheads="1"/>
          </p:cNvSpPr>
          <p:nvPr/>
        </p:nvSpPr>
        <p:spPr bwMode="auto">
          <a:xfrm>
            <a:off x="228600" y="990600"/>
            <a:ext cx="89154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l-GR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θ </a:t>
            </a:r>
            <a:r>
              <a:rPr lang="en-US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 = 0.9                                                   </a:t>
            </a:r>
            <a:r>
              <a:rPr lang="el-GR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θ</a:t>
            </a:r>
            <a:r>
              <a:rPr lang="en-US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 = 0.75</a:t>
            </a:r>
          </a:p>
          <a:p>
            <a:pPr>
              <a:lnSpc>
                <a:spcPct val="65000"/>
              </a:lnSpc>
            </a:pPr>
            <a:r>
              <a:rPr lang="en-US" sz="2000">
                <a:latin typeface="Calibri" pitchFamily="34" charset="0"/>
                <a:cs typeface="Times New Roman" pitchFamily="18" charset="0"/>
              </a:rPr>
              <a:t>           (very similar houses)                                                         (different houses)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7013" y="1828800"/>
            <a:ext cx="1144587" cy="4572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Arial" charset="0"/>
              </a:rPr>
              <a:t> </a:t>
            </a:r>
            <a:r>
              <a:rPr lang="el-GR" sz="2400" b="1">
                <a:latin typeface="Calibri" pitchFamily="34" charset="0"/>
                <a:cs typeface="Times New Roman" pitchFamily="18" charset="0"/>
              </a:rPr>
              <a:t>μ</a:t>
            </a:r>
            <a:r>
              <a:rPr lang="en-US" sz="2400" b="1" baseline="-25000">
                <a:latin typeface="Calibri" pitchFamily="34" charset="0"/>
                <a:cs typeface="Times New Roman" pitchFamily="18" charset="0"/>
              </a:rPr>
              <a:t>G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/ </a:t>
            </a:r>
            <a:r>
              <a:rPr lang="el-GR" sz="2400" b="1">
                <a:latin typeface="Calibri" pitchFamily="34" charset="0"/>
                <a:cs typeface="Times New Roman" pitchFamily="18" charset="0"/>
              </a:rPr>
              <a:t>μ</a:t>
            </a:r>
            <a:r>
              <a:rPr lang="en-US" sz="2400" b="1" baseline="-25000">
                <a:latin typeface="Calibri" pitchFamily="34" charset="0"/>
                <a:cs typeface="Times New Roman" pitchFamily="18" charset="0"/>
              </a:rPr>
              <a:t>B</a:t>
            </a:r>
            <a:endParaRPr lang="en-US" sz="2400" b="1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5306" name="TextBox 44"/>
          <p:cNvSpPr txBox="1">
            <a:spLocks noChangeArrowheads="1"/>
          </p:cNvSpPr>
          <p:nvPr/>
        </p:nvSpPr>
        <p:spPr bwMode="auto">
          <a:xfrm>
            <a:off x="3048000" y="2971800"/>
            <a:ext cx="1495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rgbClr val="0033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600" b="1" i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indifferent</a:t>
            </a:r>
          </a:p>
        </p:txBody>
      </p:sp>
      <p:sp>
        <p:nvSpPr>
          <p:cNvPr id="55307" name="TextBox 44"/>
          <p:cNvSpPr txBox="1">
            <a:spLocks noChangeArrowheads="1"/>
          </p:cNvSpPr>
          <p:nvPr/>
        </p:nvSpPr>
        <p:spPr bwMode="auto">
          <a:xfrm>
            <a:off x="7800975" y="2971800"/>
            <a:ext cx="119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rgbClr val="0033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600" b="1" i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indifferent</a:t>
            </a:r>
          </a:p>
        </p:txBody>
      </p:sp>
      <p:sp>
        <p:nvSpPr>
          <p:cNvPr id="55308" name="TextBox 44"/>
          <p:cNvSpPr txBox="1">
            <a:spLocks noChangeArrowheads="1"/>
          </p:cNvSpPr>
          <p:nvPr/>
        </p:nvSpPr>
        <p:spPr bwMode="auto">
          <a:xfrm>
            <a:off x="2514600" y="26670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Long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5309" name="TextBox 44"/>
          <p:cNvSpPr txBox="1">
            <a:spLocks noChangeArrowheads="1"/>
          </p:cNvSpPr>
          <p:nvPr/>
        </p:nvSpPr>
        <p:spPr bwMode="auto">
          <a:xfrm>
            <a:off x="2514600" y="32893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Short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5310" name="TextBox 44"/>
          <p:cNvSpPr txBox="1">
            <a:spLocks noChangeArrowheads="1"/>
          </p:cNvSpPr>
          <p:nvPr/>
        </p:nvSpPr>
        <p:spPr bwMode="auto">
          <a:xfrm>
            <a:off x="7239000" y="21336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Long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5311" name="TextBox 44"/>
          <p:cNvSpPr txBox="1">
            <a:spLocks noChangeArrowheads="1"/>
          </p:cNvSpPr>
          <p:nvPr/>
        </p:nvSpPr>
        <p:spPr bwMode="auto">
          <a:xfrm>
            <a:off x="7239000" y="34417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Short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55312" name="Picture 17"/>
          <p:cNvPicPr>
            <a:picLocks noChangeAspect="1" noChangeArrowheads="1"/>
          </p:cNvPicPr>
          <p:nvPr/>
        </p:nvPicPr>
        <p:blipFill>
          <a:blip r:embed="rId5"/>
          <a:srcRect t="687"/>
          <a:stretch>
            <a:fillRect/>
          </a:stretch>
        </p:blipFill>
        <p:spPr bwMode="auto">
          <a:xfrm>
            <a:off x="152400" y="4137025"/>
            <a:ext cx="41148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3" name="TextBox 44"/>
          <p:cNvSpPr txBox="1">
            <a:spLocks noChangeArrowheads="1"/>
          </p:cNvSpPr>
          <p:nvPr/>
        </p:nvSpPr>
        <p:spPr bwMode="auto">
          <a:xfrm>
            <a:off x="2514600" y="51181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Long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5314" name="TextBox 44"/>
          <p:cNvSpPr txBox="1">
            <a:spLocks noChangeArrowheads="1"/>
          </p:cNvSpPr>
          <p:nvPr/>
        </p:nvSpPr>
        <p:spPr bwMode="auto">
          <a:xfrm>
            <a:off x="2514600" y="56515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Short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55315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4148138"/>
            <a:ext cx="40386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3789363" y="4267200"/>
            <a:ext cx="1620837" cy="64135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latin typeface="Calibri" pitchFamily="34" charset="0"/>
                <a:cs typeface="Times New Roman" pitchFamily="18" charset="0"/>
              </a:rPr>
              <a:t>E[net utility]</a:t>
            </a:r>
            <a:r>
              <a:rPr lang="en-US" b="1" baseline="-25000">
                <a:latin typeface="Calibri" pitchFamily="34" charset="0"/>
                <a:cs typeface="Times New Roman" pitchFamily="18" charset="0"/>
              </a:rPr>
              <a:t>G</a:t>
            </a:r>
            <a:r>
              <a:rPr lang="en-US" b="1">
                <a:latin typeface="Calibri" pitchFamily="34" charset="0"/>
                <a:cs typeface="Times New Roman" pitchFamily="18" charset="0"/>
              </a:rPr>
              <a:t> – </a:t>
            </a:r>
            <a:r>
              <a:rPr lang="en-US" b="1">
                <a:latin typeface="Calibri" pitchFamily="34" charset="0"/>
              </a:rPr>
              <a:t>E[net utility]</a:t>
            </a:r>
            <a:r>
              <a:rPr lang="en-US" b="1" baseline="-25000">
                <a:latin typeface="Calibri" pitchFamily="34" charset="0"/>
              </a:rPr>
              <a:t>B</a:t>
            </a:r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55317" name="TextBox 44"/>
          <p:cNvSpPr txBox="1">
            <a:spLocks noChangeArrowheads="1"/>
          </p:cNvSpPr>
          <p:nvPr/>
        </p:nvSpPr>
        <p:spPr bwMode="auto">
          <a:xfrm>
            <a:off x="7239000" y="42672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Long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5318" name="TextBox 44"/>
          <p:cNvSpPr txBox="1">
            <a:spLocks noChangeArrowheads="1"/>
          </p:cNvSpPr>
          <p:nvPr/>
        </p:nvSpPr>
        <p:spPr bwMode="auto">
          <a:xfrm>
            <a:off x="7239000" y="55626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Short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5"/>
          <p:cNvSpPr txBox="1">
            <a:spLocks noGrp="1" noChangeArrowheads="1"/>
          </p:cNvSpPr>
          <p:nvPr/>
        </p:nvSpPr>
        <p:spPr bwMode="auto">
          <a:xfrm>
            <a:off x="7162800" y="64770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rgbClr val="960000"/>
                </a:solidFill>
              </a:rPr>
              <a:t>page </a:t>
            </a:r>
            <a:fld id="{A5D4ED4A-AA76-4AA5-BB89-94A2603D5F5B}" type="slidenum">
              <a:rPr lang="en-US" sz="1200" b="1">
                <a:solidFill>
                  <a:srgbClr val="960000"/>
                </a:solidFill>
              </a:rPr>
              <a:pPr algn="r"/>
              <a:t>21</a:t>
            </a:fld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marL="0" indent="0" eaLnBrk="1" hangingPunct="1"/>
            <a:r>
              <a:rPr lang="en-US" b="1" smtClean="0">
                <a:solidFill>
                  <a:srgbClr val="960000"/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57347" name="Rectangle 4"/>
          <p:cNvSpPr txBox="1">
            <a:spLocks noGrp="1" noChangeArrowheads="1"/>
          </p:cNvSpPr>
          <p:nvPr/>
        </p:nvSpPr>
        <p:spPr bwMode="auto">
          <a:xfrm>
            <a:off x="1524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960000"/>
                </a:solidFill>
              </a:rPr>
              <a:t>Presented by Ekaterina Chernobai</a:t>
            </a:r>
          </a:p>
          <a:p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57349" name="TextBox 35"/>
          <p:cNvSpPr txBox="1">
            <a:spLocks noChangeArrowheads="1"/>
          </p:cNvSpPr>
          <p:nvPr/>
        </p:nvSpPr>
        <p:spPr bwMode="auto">
          <a:xfrm>
            <a:off x="1905000" y="2057400"/>
            <a:ext cx="52578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  <a:cs typeface="Times New Roman" pitchFamily="18" charset="0"/>
              </a:rPr>
              <a:t>price</a:t>
            </a:r>
            <a:r>
              <a:rPr lang="en-US" sz="2400" baseline="-25000">
                <a:latin typeface="Calibri" pitchFamily="34" charset="0"/>
                <a:cs typeface="Times New Roman" pitchFamily="18" charset="0"/>
              </a:rPr>
              <a:t>Good</a:t>
            </a:r>
            <a:r>
              <a:rPr lang="en-US" sz="2400">
                <a:latin typeface="Calibri" pitchFamily="34" charset="0"/>
              </a:rPr>
              <a:t>   &gt;   </a:t>
            </a:r>
            <a:r>
              <a:rPr lang="en-US" sz="2400">
                <a:latin typeface="Calibri" pitchFamily="34" charset="0"/>
                <a:cs typeface="Times New Roman" pitchFamily="18" charset="0"/>
              </a:rPr>
              <a:t>price</a:t>
            </a:r>
            <a:r>
              <a:rPr lang="en-US" sz="2400" baseline="-25000">
                <a:latin typeface="Calibri" pitchFamily="34" charset="0"/>
                <a:cs typeface="Times New Roman" pitchFamily="18" charset="0"/>
              </a:rPr>
              <a:t>Bad</a:t>
            </a:r>
          </a:p>
          <a:p>
            <a:pPr algn="ctr"/>
            <a:endParaRPr lang="en-US" sz="2400" baseline="-2500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en-US" sz="2400" b="1" i="1" baseline="-25000"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en-US" sz="2400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2400">
                <a:latin typeface="Calibri" pitchFamily="34" charset="0"/>
              </a:rPr>
              <a:t>“Bad” houses sell faster (more liquid)</a:t>
            </a:r>
            <a:endParaRPr lang="en-US" sz="2400" i="1" baseline="-2500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7350" name="Line 7"/>
          <p:cNvSpPr>
            <a:spLocks noChangeShapeType="1"/>
          </p:cNvSpPr>
          <p:nvPr/>
        </p:nvSpPr>
        <p:spPr bwMode="auto">
          <a:xfrm>
            <a:off x="152400" y="476885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Text Box 8"/>
          <p:cNvSpPr txBox="1">
            <a:spLocks noChangeArrowheads="1"/>
          </p:cNvSpPr>
          <p:nvPr/>
        </p:nvSpPr>
        <p:spPr bwMode="auto">
          <a:xfrm>
            <a:off x="76200" y="492125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Past literature: Mixed results on the relationship b/w price &amp; time-on-the-market</a:t>
            </a:r>
          </a:p>
        </p:txBody>
      </p:sp>
      <p:sp>
        <p:nvSpPr>
          <p:cNvPr id="57352" name="Rectangle 9"/>
          <p:cNvSpPr>
            <a:spLocks noChangeArrowheads="1"/>
          </p:cNvSpPr>
          <p:nvPr/>
        </p:nvSpPr>
        <p:spPr bwMode="auto">
          <a:xfrm>
            <a:off x="304800" y="545465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Haurin (1998): “house with a value of [the atypicality index] being two standard deviations above the mean is predicted to take 20% longer to sell than would the typical house”.</a:t>
            </a:r>
          </a:p>
        </p:txBody>
      </p:sp>
      <p:sp>
        <p:nvSpPr>
          <p:cNvPr id="57354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ounded Rectangle 88"/>
          <p:cNvSpPr/>
          <p:nvPr/>
        </p:nvSpPr>
        <p:spPr>
          <a:xfrm>
            <a:off x="5867400" y="1066800"/>
            <a:ext cx="2667000" cy="609600"/>
          </a:xfrm>
          <a:prstGeom prst="roundRect">
            <a:avLst/>
          </a:prstGeom>
          <a:solidFill>
            <a:srgbClr val="FFCC99"/>
          </a:solidFill>
          <a:ln w="15875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685800" y="1066800"/>
            <a:ext cx="2667000" cy="609600"/>
          </a:xfrm>
          <a:prstGeom prst="roundRect">
            <a:avLst/>
          </a:prstGeom>
          <a:solidFill>
            <a:srgbClr val="FFCC99"/>
          </a:solidFill>
          <a:ln w="15875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400800"/>
            <a:ext cx="3886200" cy="228600"/>
          </a:xfrm>
          <a:noFill/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i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i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mtClean="0">
                <a:solidFill>
                  <a:srgbClr val="008000"/>
                </a:solidFill>
                <a:latin typeface="Calibri" pitchFamily="34" charset="0"/>
                <a:cs typeface="Times New Roman" pitchFamily="18" charset="0"/>
              </a:rPr>
              <a:t> Max level of services from partial-utility house </a:t>
            </a:r>
            <a:r>
              <a:rPr lang="en-US" i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75000"/>
              </a:lnSpc>
            </a:pPr>
            <a:r>
              <a:rPr lang="en-US" i="1" smtClean="0">
                <a:solidFill>
                  <a:srgbClr val="008000"/>
                </a:solidFill>
                <a:cs typeface="Times New Roman" pitchFamily="18" charset="0"/>
              </a:rPr>
              <a:t> p ,</a:t>
            </a:r>
            <a:r>
              <a:rPr lang="en-US" i="1" smtClean="0">
                <a:solidFill>
                  <a:srgbClr val="008000"/>
                </a:solidFill>
                <a:cs typeface="Arial" charset="0"/>
              </a:rPr>
              <a:t>TOM</a:t>
            </a:r>
            <a:r>
              <a:rPr lang="en-US" i="1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8000"/>
                </a:solidFill>
                <a:latin typeface="Calibri" pitchFamily="34" charset="0"/>
              </a:rPr>
              <a:t>:  House price,  Expected time on the market</a:t>
            </a:r>
          </a:p>
          <a:p>
            <a:pPr>
              <a:lnSpc>
                <a:spcPct val="75000"/>
              </a:lnSpc>
            </a:pPr>
            <a:r>
              <a:rPr lang="en-US" smtClean="0">
                <a:solidFill>
                  <a:srgbClr val="008000"/>
                </a:solidFill>
                <a:latin typeface="Calibri" pitchFamily="34" charset="0"/>
              </a:rPr>
              <a:t> –  , – – , --- :  Expected tenure (S) is 2, 2.5, 3</a:t>
            </a:r>
          </a:p>
        </p:txBody>
      </p:sp>
      <p:sp>
        <p:nvSpPr>
          <p:cNvPr id="5939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BC2AF91-980C-4CEA-8E76-D116E44F863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</a:rPr>
              <a:t>Results</a:t>
            </a:r>
          </a:p>
        </p:txBody>
      </p:sp>
      <p:sp>
        <p:nvSpPr>
          <p:cNvPr id="59398" name="TextBox 35"/>
          <p:cNvSpPr txBox="1">
            <a:spLocks noChangeArrowheads="1"/>
          </p:cNvSpPr>
          <p:nvPr/>
        </p:nvSpPr>
        <p:spPr bwMode="auto">
          <a:xfrm>
            <a:off x="228600" y="990600"/>
            <a:ext cx="89154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l-GR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θ </a:t>
            </a:r>
            <a:r>
              <a:rPr lang="en-US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 = 0.9                                                  </a:t>
            </a:r>
            <a:r>
              <a:rPr lang="el-GR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θ</a:t>
            </a:r>
            <a:r>
              <a:rPr lang="en-US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 = 0.75</a:t>
            </a:r>
          </a:p>
          <a:p>
            <a:pPr>
              <a:lnSpc>
                <a:spcPct val="65000"/>
              </a:lnSpc>
            </a:pPr>
            <a:r>
              <a:rPr lang="en-US" sz="2000">
                <a:latin typeface="Calibri" pitchFamily="34" charset="0"/>
                <a:cs typeface="Times New Roman" pitchFamily="18" charset="0"/>
              </a:rPr>
              <a:t>           (very similar houses)                                                        (different houses)</a:t>
            </a:r>
          </a:p>
        </p:txBody>
      </p:sp>
      <p:pic>
        <p:nvPicPr>
          <p:cNvPr id="59399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828800"/>
            <a:ext cx="40386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0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19663" y="1828800"/>
            <a:ext cx="4071937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4025900" y="1825625"/>
            <a:ext cx="1090613" cy="4572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Calibri" pitchFamily="34" charset="0"/>
                <a:cs typeface="Arial" charset="0"/>
              </a:rPr>
              <a:t> 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400" b="1" baseline="-25000">
                <a:latin typeface="Calibri" pitchFamily="34" charset="0"/>
                <a:cs typeface="Times New Roman" pitchFamily="18" charset="0"/>
              </a:rPr>
              <a:t>G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, p</a:t>
            </a:r>
            <a:r>
              <a:rPr lang="en-US" sz="2400" b="1" baseline="-25000">
                <a:latin typeface="Calibri" pitchFamily="34" charset="0"/>
                <a:cs typeface="Times New Roman" pitchFamily="18" charset="0"/>
              </a:rPr>
              <a:t>B</a:t>
            </a:r>
            <a:endParaRPr lang="en-US" sz="2400" b="1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59402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114800"/>
            <a:ext cx="4056063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3" name="Picture 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19663" y="4121150"/>
            <a:ext cx="4071937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3635375" y="4191000"/>
            <a:ext cx="2003425" cy="45720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Arial" charset="0"/>
              </a:rPr>
              <a:t> 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TOM</a:t>
            </a:r>
            <a:r>
              <a:rPr lang="en-US" sz="2400" b="1" baseline="-25000">
                <a:latin typeface="Calibri" pitchFamily="34" charset="0"/>
                <a:cs typeface="Times New Roman" pitchFamily="18" charset="0"/>
              </a:rPr>
              <a:t>G 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, TOM</a:t>
            </a:r>
            <a:r>
              <a:rPr lang="en-US" sz="2400" b="1" baseline="-25000">
                <a:latin typeface="Calibri" pitchFamily="34" charset="0"/>
                <a:cs typeface="Times New Roman" pitchFamily="18" charset="0"/>
              </a:rPr>
              <a:t>B</a:t>
            </a:r>
            <a:endParaRPr lang="en-US" sz="2400" b="1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9405" name="TextBox 44"/>
          <p:cNvSpPr txBox="1">
            <a:spLocks noChangeArrowheads="1"/>
          </p:cNvSpPr>
          <p:nvPr/>
        </p:nvSpPr>
        <p:spPr bwMode="auto">
          <a:xfrm>
            <a:off x="2514600" y="45085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Good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9406" name="TextBox 44"/>
          <p:cNvSpPr txBox="1">
            <a:spLocks noChangeArrowheads="1"/>
          </p:cNvSpPr>
          <p:nvPr/>
        </p:nvSpPr>
        <p:spPr bwMode="auto">
          <a:xfrm>
            <a:off x="2514600" y="54864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Bad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9407" name="TextBox 44"/>
          <p:cNvSpPr txBox="1">
            <a:spLocks noChangeArrowheads="1"/>
          </p:cNvSpPr>
          <p:nvPr/>
        </p:nvSpPr>
        <p:spPr bwMode="auto">
          <a:xfrm>
            <a:off x="2514600" y="19050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Good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9408" name="TextBox 44"/>
          <p:cNvSpPr txBox="1">
            <a:spLocks noChangeArrowheads="1"/>
          </p:cNvSpPr>
          <p:nvPr/>
        </p:nvSpPr>
        <p:spPr bwMode="auto">
          <a:xfrm>
            <a:off x="2514600" y="29718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Bad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9409" name="TextBox 44"/>
          <p:cNvSpPr txBox="1">
            <a:spLocks noChangeArrowheads="1"/>
          </p:cNvSpPr>
          <p:nvPr/>
        </p:nvSpPr>
        <p:spPr bwMode="auto">
          <a:xfrm>
            <a:off x="6900863" y="19939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Good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9410" name="TextBox 44"/>
          <p:cNvSpPr txBox="1">
            <a:spLocks noChangeArrowheads="1"/>
          </p:cNvSpPr>
          <p:nvPr/>
        </p:nvSpPr>
        <p:spPr bwMode="auto">
          <a:xfrm>
            <a:off x="6900863" y="29718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Bad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9411" name="TextBox 44"/>
          <p:cNvSpPr txBox="1">
            <a:spLocks noChangeArrowheads="1"/>
          </p:cNvSpPr>
          <p:nvPr/>
        </p:nvSpPr>
        <p:spPr bwMode="auto">
          <a:xfrm>
            <a:off x="6900863" y="43434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Good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9412" name="TextBox 44"/>
          <p:cNvSpPr txBox="1">
            <a:spLocks noChangeArrowheads="1"/>
          </p:cNvSpPr>
          <p:nvPr/>
        </p:nvSpPr>
        <p:spPr bwMode="auto">
          <a:xfrm>
            <a:off x="6900863" y="56515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Bad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5"/>
          <p:cNvSpPr txBox="1">
            <a:spLocks noGrp="1" noChangeArrowheads="1"/>
          </p:cNvSpPr>
          <p:nvPr/>
        </p:nvSpPr>
        <p:spPr bwMode="auto">
          <a:xfrm>
            <a:off x="7162800" y="64770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rgbClr val="960000"/>
                </a:solidFill>
              </a:rPr>
              <a:t>page </a:t>
            </a:r>
            <a:fld id="{D26A5339-36C6-40D3-AA79-A7A231C61148}" type="slidenum">
              <a:rPr lang="en-US" sz="1200" b="1">
                <a:solidFill>
                  <a:srgbClr val="960000"/>
                </a:solidFill>
              </a:rPr>
              <a:pPr algn="r"/>
              <a:t>23</a:t>
            </a:fld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marL="0" indent="0" eaLnBrk="1" hangingPunct="1"/>
            <a:r>
              <a:rPr lang="en-US" b="1" smtClean="0">
                <a:solidFill>
                  <a:srgbClr val="960000"/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61443" name="Rectangle 4"/>
          <p:cNvSpPr txBox="1">
            <a:spLocks noGrp="1" noChangeArrowheads="1"/>
          </p:cNvSpPr>
          <p:nvPr/>
        </p:nvSpPr>
        <p:spPr bwMode="auto">
          <a:xfrm>
            <a:off x="1524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960000"/>
                </a:solidFill>
              </a:rPr>
              <a:t>Presented by Ekaterina Chernobai</a:t>
            </a:r>
          </a:p>
          <a:p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61445" name="Text Box 8"/>
          <p:cNvSpPr txBox="1">
            <a:spLocks noChangeArrowheads="1"/>
          </p:cNvSpPr>
          <p:nvPr/>
        </p:nvSpPr>
        <p:spPr bwMode="auto">
          <a:xfrm>
            <a:off x="2362200" y="1295400"/>
            <a:ext cx="45720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The market is dominated by:</a:t>
            </a:r>
          </a:p>
          <a:p>
            <a:pPr>
              <a:spcBef>
                <a:spcPct val="50000"/>
              </a:spcBef>
            </a:pPr>
            <a:endParaRPr lang="en-US" sz="24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   - “Bad” houses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   - Short-term buyers</a:t>
            </a:r>
          </a:p>
        </p:txBody>
      </p:sp>
      <p:sp>
        <p:nvSpPr>
          <p:cNvPr id="61446" name="Line 7"/>
          <p:cNvSpPr>
            <a:spLocks noChangeShapeType="1"/>
          </p:cNvSpPr>
          <p:nvPr/>
        </p:nvSpPr>
        <p:spPr bwMode="auto">
          <a:xfrm>
            <a:off x="152400" y="3887788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Rectangle 8"/>
          <p:cNvSpPr>
            <a:spLocks noChangeArrowheads="1"/>
          </p:cNvSpPr>
          <p:nvPr/>
        </p:nvSpPr>
        <p:spPr bwMode="auto">
          <a:xfrm>
            <a:off x="152400" y="3886200"/>
            <a:ext cx="899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Englund, Quigley and Redfearn (1999): in Sweden different types of dwellings have different price paths. Bias in repeat sales price index: track smaller, more modest homes that transact more often, rather than the aggregate housing stock.</a:t>
            </a:r>
          </a:p>
        </p:txBody>
      </p:sp>
      <p:sp>
        <p:nvSpPr>
          <p:cNvPr id="61448" name="Rectangle 9"/>
          <p:cNvSpPr>
            <a:spLocks noChangeArrowheads="1"/>
          </p:cNvSpPr>
          <p:nvPr/>
        </p:nvSpPr>
        <p:spPr bwMode="auto">
          <a:xfrm>
            <a:off x="152400" y="4800600"/>
            <a:ext cx="87264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Jansen, de Vries, Coolen, Lamain and Boelhouwer (2008): in the Netherlands, 30% of the apartments (i.e., low quality) were sold at least twice during the period of study, while the proportion of detached homes (i.e., high quality) sold was at mere 7%.</a:t>
            </a:r>
          </a:p>
        </p:txBody>
      </p:sp>
      <p:sp>
        <p:nvSpPr>
          <p:cNvPr id="61449" name="Rectangle 10"/>
          <p:cNvSpPr>
            <a:spLocks noChangeArrowheads="1"/>
          </p:cNvSpPr>
          <p:nvPr/>
        </p:nvSpPr>
        <p:spPr bwMode="auto">
          <a:xfrm>
            <a:off x="152400" y="57912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Case &amp; Shiller (1987), Shiller (1991), Case, Pollakowski &amp; Wachter (1991), Goetzmann (1992), Dreiman &amp; Pennington-Cross (2004)</a:t>
            </a:r>
          </a:p>
        </p:txBody>
      </p:sp>
      <p:sp>
        <p:nvSpPr>
          <p:cNvPr id="61451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ounded Rectangle 88"/>
          <p:cNvSpPr/>
          <p:nvPr/>
        </p:nvSpPr>
        <p:spPr>
          <a:xfrm>
            <a:off x="5867400" y="1066800"/>
            <a:ext cx="2667000" cy="609600"/>
          </a:xfrm>
          <a:prstGeom prst="roundRect">
            <a:avLst/>
          </a:prstGeom>
          <a:solidFill>
            <a:srgbClr val="FFCC99"/>
          </a:solidFill>
          <a:ln w="15875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685800" y="1066800"/>
            <a:ext cx="2667000" cy="609600"/>
          </a:xfrm>
          <a:prstGeom prst="roundRect">
            <a:avLst/>
          </a:prstGeom>
          <a:solidFill>
            <a:srgbClr val="FFCC99"/>
          </a:solidFill>
          <a:ln w="15875">
            <a:solidFill>
              <a:srgbClr val="C00000"/>
            </a:solidFill>
            <a:prstDash val="solid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5290681-A7FB-4622-8EC9-98847419C53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</a:rPr>
              <a:t>Results</a:t>
            </a:r>
          </a:p>
        </p:txBody>
      </p:sp>
      <p:sp>
        <p:nvSpPr>
          <p:cNvPr id="63493" name="TextBox 35"/>
          <p:cNvSpPr txBox="1">
            <a:spLocks noChangeArrowheads="1"/>
          </p:cNvSpPr>
          <p:nvPr/>
        </p:nvSpPr>
        <p:spPr bwMode="auto">
          <a:xfrm>
            <a:off x="228600" y="990600"/>
            <a:ext cx="89154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                 </a:t>
            </a:r>
            <a:r>
              <a:rPr lang="el-GR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θ </a:t>
            </a:r>
            <a:r>
              <a:rPr lang="en-US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 = 0.9                                                  </a:t>
            </a:r>
            <a:r>
              <a:rPr lang="el-GR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θ</a:t>
            </a:r>
            <a:r>
              <a:rPr lang="en-US" sz="2800" b="1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 = 0.75</a:t>
            </a:r>
          </a:p>
          <a:p>
            <a:pPr>
              <a:lnSpc>
                <a:spcPct val="65000"/>
              </a:lnSpc>
            </a:pPr>
            <a:r>
              <a:rPr lang="en-US" sz="2000">
                <a:latin typeface="Calibri" pitchFamily="34" charset="0"/>
                <a:cs typeface="Times New Roman" pitchFamily="18" charset="0"/>
              </a:rPr>
              <a:t>           (very similar houses)                                                        (different houses)</a:t>
            </a:r>
          </a:p>
        </p:txBody>
      </p:sp>
      <p:pic>
        <p:nvPicPr>
          <p:cNvPr id="63494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828800"/>
            <a:ext cx="40894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5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828800"/>
            <a:ext cx="41148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3886200" y="1828800"/>
            <a:ext cx="1385888" cy="64135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latin typeface="Calibri" pitchFamily="34" charset="0"/>
                <a:cs typeface="Arial" charset="0"/>
              </a:rPr>
              <a:t>p</a:t>
            </a:r>
            <a:r>
              <a:rPr lang="en-US" b="1">
                <a:latin typeface="Calibri" pitchFamily="34" charset="0"/>
                <a:cs typeface="Times New Roman" pitchFamily="18" charset="0"/>
              </a:rPr>
              <a:t>roportion</a:t>
            </a:r>
            <a:r>
              <a:rPr lang="en-US" b="1" baseline="-25000">
                <a:latin typeface="Calibri" pitchFamily="34" charset="0"/>
                <a:cs typeface="Times New Roman" pitchFamily="18" charset="0"/>
              </a:rPr>
              <a:t>L</a:t>
            </a:r>
            <a:r>
              <a:rPr lang="en-US" b="1">
                <a:latin typeface="Calibri" pitchFamily="34" charset="0"/>
                <a:cs typeface="Times New Roman" pitchFamily="18" charset="0"/>
              </a:rPr>
              <a:t>, proportion</a:t>
            </a:r>
            <a:r>
              <a:rPr lang="en-US" b="1" baseline="-25000">
                <a:latin typeface="Calibri" pitchFamily="34" charset="0"/>
                <a:cs typeface="Times New Roman" pitchFamily="18" charset="0"/>
              </a:rPr>
              <a:t>S</a:t>
            </a:r>
            <a:endParaRPr lang="en-US" b="1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63497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162425"/>
            <a:ext cx="40386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8" name="Picture 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4130675"/>
            <a:ext cx="4114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39"/>
          <p:cNvSpPr txBox="1"/>
          <p:nvPr/>
        </p:nvSpPr>
        <p:spPr>
          <a:xfrm>
            <a:off x="3886200" y="4235450"/>
            <a:ext cx="1385888" cy="64135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latin typeface="Calibri" pitchFamily="34" charset="0"/>
                <a:cs typeface="Arial" charset="0"/>
              </a:rPr>
              <a:t>p</a:t>
            </a:r>
            <a:r>
              <a:rPr lang="en-US" b="1">
                <a:latin typeface="Calibri" pitchFamily="34" charset="0"/>
                <a:cs typeface="Times New Roman" pitchFamily="18" charset="0"/>
              </a:rPr>
              <a:t>roportion</a:t>
            </a:r>
            <a:r>
              <a:rPr lang="en-US" b="1" baseline="-25000">
                <a:latin typeface="Calibri" pitchFamily="34" charset="0"/>
                <a:cs typeface="Times New Roman" pitchFamily="18" charset="0"/>
              </a:rPr>
              <a:t>G</a:t>
            </a:r>
            <a:r>
              <a:rPr lang="en-US" b="1">
                <a:latin typeface="Calibri" pitchFamily="34" charset="0"/>
                <a:cs typeface="Times New Roman" pitchFamily="18" charset="0"/>
              </a:rPr>
              <a:t>, proportion</a:t>
            </a:r>
            <a:r>
              <a:rPr lang="en-US" b="1" baseline="-25000">
                <a:latin typeface="Calibri" pitchFamily="34" charset="0"/>
                <a:cs typeface="Times New Roman" pitchFamily="18" charset="0"/>
              </a:rPr>
              <a:t>B</a:t>
            </a:r>
            <a:endParaRPr lang="en-US" b="1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500" name="TextBox 44"/>
          <p:cNvSpPr txBox="1">
            <a:spLocks noChangeArrowheads="1"/>
          </p:cNvSpPr>
          <p:nvPr/>
        </p:nvSpPr>
        <p:spPr bwMode="auto">
          <a:xfrm>
            <a:off x="2590800" y="31242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Long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501" name="TextBox 44"/>
          <p:cNvSpPr txBox="1">
            <a:spLocks noChangeArrowheads="1"/>
          </p:cNvSpPr>
          <p:nvPr/>
        </p:nvSpPr>
        <p:spPr bwMode="auto">
          <a:xfrm>
            <a:off x="2590800" y="21336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Short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502" name="TextBox 44"/>
          <p:cNvSpPr txBox="1">
            <a:spLocks noChangeArrowheads="1"/>
          </p:cNvSpPr>
          <p:nvPr/>
        </p:nvSpPr>
        <p:spPr bwMode="auto">
          <a:xfrm>
            <a:off x="2590800" y="51816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Good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503" name="TextBox 44"/>
          <p:cNvSpPr txBox="1">
            <a:spLocks noChangeArrowheads="1"/>
          </p:cNvSpPr>
          <p:nvPr/>
        </p:nvSpPr>
        <p:spPr bwMode="auto">
          <a:xfrm>
            <a:off x="2590800" y="49657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Bad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504" name="TextBox 44"/>
          <p:cNvSpPr txBox="1">
            <a:spLocks noChangeArrowheads="1"/>
          </p:cNvSpPr>
          <p:nvPr/>
        </p:nvSpPr>
        <p:spPr bwMode="auto">
          <a:xfrm>
            <a:off x="7010400" y="30607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Long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505" name="TextBox 44"/>
          <p:cNvSpPr txBox="1">
            <a:spLocks noChangeArrowheads="1"/>
          </p:cNvSpPr>
          <p:nvPr/>
        </p:nvSpPr>
        <p:spPr bwMode="auto">
          <a:xfrm>
            <a:off x="7010400" y="21336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Short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506" name="TextBox 44"/>
          <p:cNvSpPr txBox="1">
            <a:spLocks noChangeArrowheads="1"/>
          </p:cNvSpPr>
          <p:nvPr/>
        </p:nvSpPr>
        <p:spPr bwMode="auto">
          <a:xfrm>
            <a:off x="7010400" y="54229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Good</a:t>
            </a:r>
            <a:endParaRPr lang="en-US" b="1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507" name="TextBox 44"/>
          <p:cNvSpPr txBox="1">
            <a:spLocks noChangeArrowheads="1"/>
          </p:cNvSpPr>
          <p:nvPr/>
        </p:nvSpPr>
        <p:spPr bwMode="auto">
          <a:xfrm>
            <a:off x="7010400" y="473710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Bad</a:t>
            </a:r>
            <a:endParaRPr lang="en-US" i="1">
              <a:solidFill>
                <a:srgbClr val="CC33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508" name="Text Box 36"/>
          <p:cNvSpPr txBox="1">
            <a:spLocks noChangeArrowheads="1"/>
          </p:cNvSpPr>
          <p:nvPr/>
        </p:nvSpPr>
        <p:spPr bwMode="auto">
          <a:xfrm>
            <a:off x="122238" y="2667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33CC"/>
                </a:solidFill>
              </a:rPr>
              <a:t>0.5</a:t>
            </a:r>
          </a:p>
        </p:txBody>
      </p:sp>
      <p:sp>
        <p:nvSpPr>
          <p:cNvPr id="63509" name="Text Box 37"/>
          <p:cNvSpPr txBox="1">
            <a:spLocks noChangeArrowheads="1"/>
          </p:cNvSpPr>
          <p:nvPr/>
        </p:nvSpPr>
        <p:spPr bwMode="auto">
          <a:xfrm>
            <a:off x="152400" y="51355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33CC"/>
                </a:solidFill>
              </a:rPr>
              <a:t>0.5</a:t>
            </a:r>
          </a:p>
        </p:txBody>
      </p:sp>
      <p:sp>
        <p:nvSpPr>
          <p:cNvPr id="63510" name="Text Box 38"/>
          <p:cNvSpPr txBox="1">
            <a:spLocks noChangeArrowheads="1"/>
          </p:cNvSpPr>
          <p:nvPr/>
        </p:nvSpPr>
        <p:spPr bwMode="auto">
          <a:xfrm>
            <a:off x="4800600" y="511333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33CC"/>
                </a:solidFill>
              </a:rPr>
              <a:t>0.5</a:t>
            </a:r>
          </a:p>
        </p:txBody>
      </p:sp>
      <p:sp>
        <p:nvSpPr>
          <p:cNvPr id="63511" name="Text Box 39"/>
          <p:cNvSpPr txBox="1">
            <a:spLocks noChangeArrowheads="1"/>
          </p:cNvSpPr>
          <p:nvPr/>
        </p:nvSpPr>
        <p:spPr bwMode="auto">
          <a:xfrm>
            <a:off x="4767263" y="2667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33CC"/>
                </a:solidFill>
              </a:rPr>
              <a:t>0.5</a:t>
            </a:r>
          </a:p>
        </p:txBody>
      </p:sp>
      <p:sp>
        <p:nvSpPr>
          <p:cNvPr id="63512" name="Rectangle 4"/>
          <p:cNvSpPr txBox="1">
            <a:spLocks noGrp="1" noChangeArrowheads="1"/>
          </p:cNvSpPr>
          <p:nvPr/>
        </p:nvSpPr>
        <p:spPr bwMode="auto">
          <a:xfrm>
            <a:off x="2895600" y="6477000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5000"/>
              </a:lnSpc>
            </a:pPr>
            <a:r>
              <a:rPr lang="el-GR" sz="1200" b="1" i="1">
                <a:solidFill>
                  <a:srgbClr val="008000"/>
                </a:solidFill>
                <a:latin typeface="Times New Roman" pitchFamily="18" charset="0"/>
              </a:rPr>
              <a:t>θ</a:t>
            </a:r>
            <a:r>
              <a:rPr lang="en-US" sz="1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200" b="1">
                <a:solidFill>
                  <a:srgbClr val="008000"/>
                </a:solidFill>
                <a:latin typeface="Calibri" pitchFamily="34" charset="0"/>
                <a:cs typeface="Times New Roman" pitchFamily="18" charset="0"/>
              </a:rPr>
              <a:t> Max level of services from partial-utility house </a:t>
            </a:r>
          </a:p>
          <a:p>
            <a:pPr>
              <a:lnSpc>
                <a:spcPct val="75000"/>
              </a:lnSpc>
            </a:pPr>
            <a:r>
              <a:rPr lang="en-US" sz="1200">
                <a:solidFill>
                  <a:srgbClr val="008000"/>
                </a:solidFill>
                <a:latin typeface="Calibri" pitchFamily="34" charset="0"/>
              </a:rPr>
              <a:t>–  , – – , --- :  Expected tenure (S) is 2, 2.5, 3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9"/>
          <p:cNvSpPr>
            <a:spLocks noChangeArrowheads="1"/>
          </p:cNvSpPr>
          <p:nvPr/>
        </p:nvSpPr>
        <p:spPr bwMode="auto">
          <a:xfrm>
            <a:off x="381000" y="5715000"/>
            <a:ext cx="8686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8"/>
          <p:cNvSpPr>
            <a:spLocks noChangeArrowheads="1"/>
          </p:cNvSpPr>
          <p:nvPr/>
        </p:nvSpPr>
        <p:spPr bwMode="auto">
          <a:xfrm>
            <a:off x="381000" y="3733800"/>
            <a:ext cx="86106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381000" y="1066800"/>
            <a:ext cx="8610600" cy="220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D125B5F-0C26-47DF-9FF5-8DE05C05086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A50021"/>
                </a:solidFill>
                <a:latin typeface="Calibri" pitchFamily="34" charset="0"/>
              </a:rPr>
              <a:t>Summary of Main Results</a:t>
            </a:r>
          </a:p>
        </p:txBody>
      </p:sp>
      <p:sp>
        <p:nvSpPr>
          <p:cNvPr id="65543" name="TextBox 22"/>
          <p:cNvSpPr txBox="1">
            <a:spLocks noChangeArrowheads="1"/>
          </p:cNvSpPr>
          <p:nvPr/>
        </p:nvSpPr>
        <p:spPr bwMode="auto">
          <a:xfrm>
            <a:off x="0" y="990600"/>
            <a:ext cx="9144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000"/>
              <a:t>  -  (Theoretical) </a:t>
            </a:r>
            <a:r>
              <a:rPr lang="en-US" sz="2000" b="1"/>
              <a:t>Clientele effect</a:t>
            </a:r>
            <a:r>
              <a:rPr lang="en-US" sz="2000"/>
              <a:t>:</a:t>
            </a:r>
          </a:p>
          <a:p>
            <a:pPr>
              <a:buClr>
                <a:srgbClr val="C00000"/>
              </a:buClr>
            </a:pPr>
            <a:endParaRPr lang="en-US" sz="500"/>
          </a:p>
          <a:p>
            <a:pPr>
              <a:buClr>
                <a:srgbClr val="C00000"/>
              </a:buClr>
            </a:pPr>
            <a:r>
              <a:rPr lang="en-US" sz="2000"/>
              <a:t>     Long-term buyers prefer “good” homes</a:t>
            </a:r>
          </a:p>
          <a:p>
            <a:pPr>
              <a:buClr>
                <a:srgbClr val="C00000"/>
              </a:buClr>
            </a:pPr>
            <a:r>
              <a:rPr lang="en-US" sz="2000"/>
              <a:t>     Short-term buyers prefer “bad” homes</a:t>
            </a:r>
          </a:p>
          <a:p>
            <a:pPr>
              <a:lnSpc>
                <a:spcPct val="95000"/>
              </a:lnSpc>
              <a:buClr>
                <a:srgbClr val="C00000"/>
              </a:buClr>
            </a:pPr>
            <a:endParaRPr lang="en-US"/>
          </a:p>
          <a:p>
            <a:pPr>
              <a:lnSpc>
                <a:spcPct val="95000"/>
              </a:lnSpc>
              <a:buClr>
                <a:srgbClr val="C00000"/>
              </a:buClr>
            </a:pPr>
            <a:r>
              <a:rPr lang="en-US" sz="2400"/>
              <a:t>    </a:t>
            </a:r>
            <a:r>
              <a:rPr lang="en-US" sz="2000"/>
              <a:t>Only consumption incentive</a:t>
            </a:r>
          </a:p>
          <a:p>
            <a:pPr>
              <a:lnSpc>
                <a:spcPct val="95000"/>
              </a:lnSpc>
              <a:buClr>
                <a:srgbClr val="C00000"/>
              </a:buClr>
            </a:pPr>
            <a:endParaRPr lang="en-US" sz="2000"/>
          </a:p>
          <a:p>
            <a:pPr>
              <a:lnSpc>
                <a:spcPct val="95000"/>
              </a:lnSpc>
              <a:buClr>
                <a:srgbClr val="C00000"/>
              </a:buClr>
            </a:pPr>
            <a:r>
              <a:rPr lang="en-US" sz="2000"/>
              <a:t>     Heterogeneous valuations of houses</a:t>
            </a:r>
          </a:p>
          <a:p>
            <a:pPr>
              <a:lnSpc>
                <a:spcPct val="95000"/>
              </a:lnSpc>
              <a:buClr>
                <a:srgbClr val="C00000"/>
              </a:buClr>
            </a:pPr>
            <a:endParaRPr lang="en-US" sz="1600"/>
          </a:p>
          <a:p>
            <a:pPr>
              <a:lnSpc>
                <a:spcPct val="95000"/>
              </a:lnSpc>
              <a:buClr>
                <a:srgbClr val="C00000"/>
              </a:buClr>
            </a:pPr>
            <a:r>
              <a:rPr lang="en-US" sz="2400"/>
              <a:t>   </a:t>
            </a:r>
          </a:p>
          <a:p>
            <a:pPr>
              <a:lnSpc>
                <a:spcPct val="95000"/>
              </a:lnSpc>
              <a:buClr>
                <a:srgbClr val="C00000"/>
              </a:buClr>
            </a:pPr>
            <a:r>
              <a:rPr lang="en-US" sz="2000"/>
              <a:t>  -  </a:t>
            </a:r>
            <a:r>
              <a:rPr lang="en-US" sz="2000" b="1"/>
              <a:t>Prices and liquidity</a:t>
            </a:r>
            <a:r>
              <a:rPr lang="en-US" sz="2000"/>
              <a:t>:</a:t>
            </a:r>
          </a:p>
          <a:p>
            <a:pPr>
              <a:lnSpc>
                <a:spcPct val="95000"/>
              </a:lnSpc>
              <a:buClr>
                <a:srgbClr val="C00000"/>
              </a:buClr>
            </a:pPr>
            <a:endParaRPr lang="en-US" sz="500"/>
          </a:p>
          <a:p>
            <a:pPr>
              <a:lnSpc>
                <a:spcPct val="95000"/>
              </a:lnSpc>
              <a:buClr>
                <a:srgbClr val="C00000"/>
              </a:buClr>
            </a:pPr>
            <a:r>
              <a:rPr lang="en-US" sz="2000"/>
              <a:t>     </a:t>
            </a:r>
            <a:r>
              <a:rPr lang="en-US">
                <a:sym typeface="Wingdings" pitchFamily="2" charset="2"/>
              </a:rPr>
              <a:t>P</a:t>
            </a:r>
            <a:r>
              <a:rPr lang="en-US" baseline="-25000">
                <a:sym typeface="Wingdings" pitchFamily="2" charset="2"/>
              </a:rPr>
              <a:t>G</a:t>
            </a:r>
            <a:r>
              <a:rPr lang="en-US"/>
              <a:t> </a:t>
            </a:r>
            <a:r>
              <a:rPr lang="en-US" sz="2000"/>
              <a:t>&gt; P</a:t>
            </a:r>
            <a:r>
              <a:rPr lang="en-US" sz="2000" baseline="-25000"/>
              <a:t>B</a:t>
            </a:r>
            <a:r>
              <a:rPr lang="en-US" sz="2000"/>
              <a:t>     and   TOM</a:t>
            </a:r>
            <a:r>
              <a:rPr lang="en-US" sz="2000" baseline="-25000"/>
              <a:t>G</a:t>
            </a:r>
            <a:r>
              <a:rPr lang="en-US" sz="2000"/>
              <a:t> &gt; TOM</a:t>
            </a:r>
            <a:r>
              <a:rPr lang="en-US" sz="2000" baseline="-25000"/>
              <a:t>B</a:t>
            </a:r>
          </a:p>
          <a:p>
            <a:pPr>
              <a:lnSpc>
                <a:spcPct val="95000"/>
              </a:lnSpc>
              <a:buClr>
                <a:srgbClr val="C00000"/>
              </a:buClr>
            </a:pPr>
            <a:r>
              <a:rPr lang="en-US" sz="2000"/>
              <a:t>     Net expected utility compensates for higher price of illiquid (=“good”) houses</a:t>
            </a:r>
            <a:endParaRPr lang="en-US" sz="2000" baseline="-25000"/>
          </a:p>
          <a:p>
            <a:pPr>
              <a:lnSpc>
                <a:spcPct val="95000"/>
              </a:lnSpc>
              <a:buClr>
                <a:srgbClr val="C00000"/>
              </a:buClr>
            </a:pPr>
            <a:endParaRPr lang="en-US" sz="2000"/>
          </a:p>
          <a:p>
            <a:pPr>
              <a:lnSpc>
                <a:spcPct val="95000"/>
              </a:lnSpc>
              <a:buClr>
                <a:srgbClr val="C00000"/>
              </a:buClr>
            </a:pPr>
            <a:r>
              <a:rPr lang="en-US" sz="2000"/>
              <a:t>     As expected tenure(L)</a:t>
            </a:r>
            <a:r>
              <a:rPr lang="en-US" sz="2000">
                <a:solidFill>
                  <a:srgbClr val="C00000"/>
                </a:solidFill>
                <a:sym typeface="Wingdings" pitchFamily="2" charset="2"/>
              </a:rPr>
              <a:t></a:t>
            </a:r>
            <a:r>
              <a:rPr lang="en-US" sz="2000">
                <a:solidFill>
                  <a:srgbClr val="0033CC"/>
                </a:solidFill>
                <a:sym typeface="Wingdings" pitchFamily="2" charset="2"/>
              </a:rPr>
              <a:t>    </a:t>
            </a:r>
            <a:r>
              <a:rPr lang="en-US" sz="2000">
                <a:sym typeface="Wingdings" pitchFamily="2" charset="2"/>
              </a:rPr>
              <a:t>   P</a:t>
            </a:r>
            <a:r>
              <a:rPr lang="en-US" sz="2000" baseline="-25000">
                <a:sym typeface="Wingdings" pitchFamily="2" charset="2"/>
              </a:rPr>
              <a:t>G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>
                <a:solidFill>
                  <a:srgbClr val="C00000"/>
                </a:solidFill>
                <a:sym typeface="Wingdings" pitchFamily="2" charset="2"/>
              </a:rPr>
              <a:t></a:t>
            </a:r>
            <a:r>
              <a:rPr lang="en-US" sz="2000">
                <a:sym typeface="Wingdings" pitchFamily="2" charset="2"/>
              </a:rPr>
              <a:t>, P</a:t>
            </a:r>
            <a:r>
              <a:rPr lang="en-US" sz="2000" baseline="-25000">
                <a:sym typeface="Wingdings" pitchFamily="2" charset="2"/>
              </a:rPr>
              <a:t>B </a:t>
            </a:r>
            <a:r>
              <a:rPr lang="en-US" sz="2000">
                <a:solidFill>
                  <a:srgbClr val="C00000"/>
                </a:solidFill>
                <a:sym typeface="Wingdings" pitchFamily="2" charset="2"/>
              </a:rPr>
              <a:t>     </a:t>
            </a:r>
            <a:r>
              <a:rPr lang="en-US" sz="2000">
                <a:sym typeface="Wingdings" pitchFamily="2" charset="2"/>
              </a:rPr>
              <a:t>and    </a:t>
            </a:r>
            <a:r>
              <a:rPr lang="en-US" sz="200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000">
                <a:sym typeface="Wingdings" pitchFamily="2" charset="2"/>
              </a:rPr>
              <a:t>TOM</a:t>
            </a:r>
            <a:r>
              <a:rPr lang="en-US" sz="2000" baseline="-25000">
                <a:sym typeface="Wingdings" pitchFamily="2" charset="2"/>
              </a:rPr>
              <a:t>G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>
                <a:solidFill>
                  <a:srgbClr val="C00000"/>
                </a:solidFill>
                <a:sym typeface="Wingdings" pitchFamily="2" charset="2"/>
              </a:rPr>
              <a:t></a:t>
            </a:r>
            <a:r>
              <a:rPr lang="en-US" sz="2000">
                <a:sym typeface="Wingdings" pitchFamily="2" charset="2"/>
              </a:rPr>
              <a:t>, TOM</a:t>
            </a:r>
            <a:r>
              <a:rPr lang="en-US" sz="2000" baseline="-25000">
                <a:sym typeface="Wingdings" pitchFamily="2" charset="2"/>
              </a:rPr>
              <a:t>B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>
                <a:solidFill>
                  <a:srgbClr val="C00000"/>
                </a:solidFill>
                <a:sym typeface="Wingdings" pitchFamily="2" charset="2"/>
              </a:rPr>
              <a:t></a:t>
            </a:r>
          </a:p>
          <a:p>
            <a:pPr>
              <a:lnSpc>
                <a:spcPct val="95000"/>
              </a:lnSpc>
              <a:buClr>
                <a:srgbClr val="C00000"/>
              </a:buClr>
            </a:pPr>
            <a:endParaRPr lang="en-US" sz="1600">
              <a:solidFill>
                <a:srgbClr val="C00000"/>
              </a:solidFill>
              <a:sym typeface="Wingdings" pitchFamily="2" charset="2"/>
            </a:endParaRPr>
          </a:p>
          <a:p>
            <a:pPr>
              <a:lnSpc>
                <a:spcPct val="95000"/>
              </a:lnSpc>
              <a:buClr>
                <a:srgbClr val="C00000"/>
              </a:buClr>
            </a:pPr>
            <a:endParaRPr lang="en-US">
              <a:solidFill>
                <a:srgbClr val="C00000"/>
              </a:solidFill>
              <a:sym typeface="Wingdings" pitchFamily="2" charset="2"/>
            </a:endParaRPr>
          </a:p>
          <a:p>
            <a:pPr>
              <a:lnSpc>
                <a:spcPct val="95000"/>
              </a:lnSpc>
              <a:buClr>
                <a:srgbClr val="C00000"/>
              </a:buClr>
            </a:pPr>
            <a:r>
              <a:rPr lang="en-US" sz="2000"/>
              <a:t>  -  </a:t>
            </a:r>
            <a:r>
              <a:rPr lang="en-US" sz="2000" b="1"/>
              <a:t>Composition of houses &amp; buyers on the market</a:t>
            </a:r>
            <a:r>
              <a:rPr lang="en-US" sz="2000"/>
              <a:t>: </a:t>
            </a:r>
          </a:p>
          <a:p>
            <a:pPr>
              <a:lnSpc>
                <a:spcPct val="95000"/>
              </a:lnSpc>
              <a:buClr>
                <a:srgbClr val="C00000"/>
              </a:buClr>
            </a:pPr>
            <a:r>
              <a:rPr lang="en-US" sz="2000"/>
              <a:t>     Dominated by “bad” houses &amp; Short-term buyers</a:t>
            </a:r>
          </a:p>
        </p:txBody>
      </p:sp>
      <p:sp>
        <p:nvSpPr>
          <p:cNvPr id="65546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152400"/>
            <a:ext cx="8686800" cy="685800"/>
          </a:xfrm>
        </p:spPr>
        <p:txBody>
          <a:bodyPr/>
          <a:lstStyle/>
          <a:p>
            <a:pPr marL="0" indent="0"/>
            <a:r>
              <a:rPr lang="en-US" b="1" smtClean="0">
                <a:solidFill>
                  <a:srgbClr val="960000"/>
                </a:solidFill>
              </a:rPr>
              <a:t>Motivation</a:t>
            </a:r>
          </a:p>
        </p:txBody>
      </p:sp>
      <p:sp>
        <p:nvSpPr>
          <p:cNvPr id="18434" name="Rectangle 4"/>
          <p:cNvSpPr txBox="1">
            <a:spLocks noGrp="1" noChangeArrowheads="1"/>
          </p:cNvSpPr>
          <p:nvPr/>
        </p:nvSpPr>
        <p:spPr bwMode="auto">
          <a:xfrm>
            <a:off x="1524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960000"/>
                </a:solidFill>
              </a:rPr>
              <a:t>Presented by Ekaterina Chernobai</a:t>
            </a:r>
          </a:p>
          <a:p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18435" name="Rectangle 5"/>
          <p:cNvSpPr txBox="1">
            <a:spLocks noGrp="1" noChangeArrowheads="1"/>
          </p:cNvSpPr>
          <p:nvPr/>
        </p:nvSpPr>
        <p:spPr bwMode="auto">
          <a:xfrm>
            <a:off x="7162800" y="64770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rgbClr val="960000"/>
                </a:solidFill>
              </a:rPr>
              <a:t>page </a:t>
            </a:r>
            <a:fld id="{D981D942-E73B-4613-A5B0-095F75EFC096}" type="slidenum">
              <a:rPr lang="en-US" sz="1200" b="1">
                <a:solidFill>
                  <a:srgbClr val="960000"/>
                </a:solidFill>
              </a:rPr>
              <a:pPr algn="r"/>
              <a:t>3</a:t>
            </a:fld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18437" name="Text Box 21"/>
          <p:cNvSpPr txBox="1">
            <a:spLocks noChangeArrowheads="1"/>
          </p:cNvSpPr>
          <p:nvPr/>
        </p:nvSpPr>
        <p:spPr bwMode="auto">
          <a:xfrm>
            <a:off x="533400" y="2514600"/>
            <a:ext cx="80010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Does    Clientele Effect    exist for </a:t>
            </a:r>
            <a:r>
              <a:rPr lang="en-US" sz="2400" i="1">
                <a:latin typeface="Calibri" pitchFamily="34" charset="0"/>
              </a:rPr>
              <a:t>real assets</a:t>
            </a:r>
            <a:r>
              <a:rPr lang="en-US" sz="2400">
                <a:latin typeface="Calibri" pitchFamily="34" charset="0"/>
              </a:rPr>
              <a:t>, which are characterized by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   </a:t>
            </a:r>
            <a:r>
              <a:rPr lang="en-US" sz="2400" i="1">
                <a:latin typeface="Calibri" pitchFamily="34" charset="0"/>
              </a:rPr>
              <a:t>heterogeneous valuations</a:t>
            </a:r>
            <a:r>
              <a:rPr lang="en-US" sz="2400">
                <a:latin typeface="Calibri" pitchFamily="34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   </a:t>
            </a:r>
            <a:r>
              <a:rPr lang="en-US" sz="2400" i="1">
                <a:latin typeface="Calibri" pitchFamily="34" charset="0"/>
              </a:rPr>
              <a:t>utility from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consumption,</a:t>
            </a:r>
          </a:p>
          <a:p>
            <a:pPr>
              <a:spcBef>
                <a:spcPct val="50000"/>
              </a:spcBef>
            </a:pPr>
            <a:r>
              <a:rPr lang="en-US" sz="2400" i="1">
                <a:latin typeface="Calibri" pitchFamily="34" charset="0"/>
              </a:rPr>
              <a:t>   </a:t>
            </a:r>
            <a:r>
              <a:rPr lang="en-US" sz="2400">
                <a:latin typeface="Calibri" pitchFamily="34" charset="0"/>
              </a:rPr>
              <a:t>and have </a:t>
            </a:r>
            <a:r>
              <a:rPr lang="en-US" sz="2400" i="1">
                <a:latin typeface="Calibri" pitchFamily="34" charset="0"/>
              </a:rPr>
              <a:t>no investment motive ?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38" name="Oval 22"/>
          <p:cNvSpPr>
            <a:spLocks noChangeArrowheads="1"/>
          </p:cNvSpPr>
          <p:nvPr/>
        </p:nvSpPr>
        <p:spPr bwMode="auto">
          <a:xfrm>
            <a:off x="1371600" y="2514600"/>
            <a:ext cx="2209800" cy="457200"/>
          </a:xfrm>
          <a:prstGeom prst="ellipse">
            <a:avLst/>
          </a:prstGeom>
          <a:noFill/>
          <a:ln w="28575">
            <a:solidFill>
              <a:srgbClr val="0033CC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23"/>
          <p:cNvSpPr>
            <a:spLocks noChangeShapeType="1"/>
          </p:cNvSpPr>
          <p:nvPr/>
        </p:nvSpPr>
        <p:spPr bwMode="auto">
          <a:xfrm flipV="1">
            <a:off x="2514600" y="1752600"/>
            <a:ext cx="0" cy="762000"/>
          </a:xfrm>
          <a:prstGeom prst="line">
            <a:avLst/>
          </a:prstGeom>
          <a:noFill/>
          <a:ln w="28575">
            <a:solidFill>
              <a:srgbClr val="0033CC"/>
            </a:solidFill>
            <a:prstDash val="lgDash"/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24"/>
          <p:cNvSpPr txBox="1">
            <a:spLocks noChangeArrowheads="1"/>
          </p:cNvSpPr>
          <p:nvPr/>
        </p:nvSpPr>
        <p:spPr bwMode="auto">
          <a:xfrm>
            <a:off x="914400" y="1371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33CC"/>
                </a:solidFill>
                <a:latin typeface="Calibri" pitchFamily="34" charset="0"/>
              </a:rPr>
              <a:t>Which type of houses is purchased by which type of buyers (by holding period)?</a:t>
            </a:r>
          </a:p>
        </p:txBody>
      </p:sp>
      <p:sp>
        <p:nvSpPr>
          <p:cNvPr id="18442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152400"/>
            <a:ext cx="8686800" cy="685800"/>
          </a:xfrm>
        </p:spPr>
        <p:txBody>
          <a:bodyPr/>
          <a:lstStyle/>
          <a:p>
            <a:pPr marL="0" indent="0"/>
            <a:r>
              <a:rPr lang="en-US" b="1" smtClean="0">
                <a:solidFill>
                  <a:srgbClr val="960000"/>
                </a:solidFill>
              </a:rPr>
              <a:t>The Model</a:t>
            </a:r>
          </a:p>
        </p:txBody>
      </p:sp>
      <p:sp>
        <p:nvSpPr>
          <p:cNvPr id="20482" name="TextBox 11"/>
          <p:cNvSpPr txBox="1">
            <a:spLocks noChangeArrowheads="1"/>
          </p:cNvSpPr>
          <p:nvPr/>
        </p:nvSpPr>
        <p:spPr bwMode="auto">
          <a:xfrm>
            <a:off x="152400" y="990600"/>
            <a:ext cx="88392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Arial" charset="0"/>
              <a:buChar char="■"/>
            </a:pPr>
            <a:r>
              <a:rPr lang="en-US" sz="2400"/>
              <a:t> </a:t>
            </a:r>
            <a:r>
              <a:rPr lang="en-US" sz="2400">
                <a:solidFill>
                  <a:srgbClr val="0033CC"/>
                </a:solidFill>
              </a:rPr>
              <a:t>Theoretical model of illiquidity in residential housing markets</a:t>
            </a:r>
          </a:p>
          <a:p>
            <a:pPr>
              <a:buClr>
                <a:srgbClr val="C00000"/>
              </a:buClr>
              <a:buFont typeface="Arial" charset="0"/>
              <a:buNone/>
            </a:pPr>
            <a:r>
              <a:rPr lang="en-US" sz="2400"/>
              <a:t>    </a:t>
            </a:r>
            <a:r>
              <a:rPr lang="en-US"/>
              <a:t>Krainer &amp; LeRoy (</a:t>
            </a:r>
            <a:r>
              <a:rPr lang="en-US" i="1"/>
              <a:t>ET</a:t>
            </a:r>
            <a:r>
              <a:rPr lang="en-US"/>
              <a:t> 2002)</a:t>
            </a:r>
          </a:p>
          <a:p>
            <a:pPr>
              <a:buClr>
                <a:srgbClr val="C00000"/>
              </a:buClr>
              <a:buFont typeface="Arial" charset="0"/>
              <a:buNone/>
            </a:pPr>
            <a:endParaRPr lang="en-US"/>
          </a:p>
          <a:p>
            <a:pPr>
              <a:buClr>
                <a:srgbClr val="C00000"/>
              </a:buClr>
              <a:buFont typeface="Arial" charset="0"/>
              <a:buChar char="■"/>
            </a:pPr>
            <a:r>
              <a:rPr lang="en-US" sz="2400"/>
              <a:t> </a:t>
            </a:r>
            <a:r>
              <a:rPr lang="en-US" sz="2400">
                <a:solidFill>
                  <a:srgbClr val="0033CC"/>
                </a:solidFill>
              </a:rPr>
              <a:t>Key features </a:t>
            </a:r>
            <a:r>
              <a:rPr lang="en-US" sz="2000"/>
              <a:t>in our model</a:t>
            </a:r>
            <a:r>
              <a:rPr lang="en-US" sz="2400">
                <a:solidFill>
                  <a:srgbClr val="0033CC"/>
                </a:solidFill>
              </a:rPr>
              <a:t>:</a:t>
            </a: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/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/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/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/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/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/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/>
          </a:p>
          <a:p>
            <a:pPr algn="ctr">
              <a:buClr>
                <a:srgbClr val="C00000"/>
              </a:buClr>
            </a:pPr>
            <a:endParaRPr lang="en-US" sz="1200"/>
          </a:p>
          <a:p>
            <a:pPr>
              <a:buClr>
                <a:srgbClr val="C00000"/>
              </a:buClr>
            </a:pPr>
            <a:r>
              <a:rPr lang="en-US"/>
              <a:t>			selling price</a:t>
            </a:r>
          </a:p>
          <a:p>
            <a:pPr>
              <a:buClr>
                <a:srgbClr val="C00000"/>
              </a:buClr>
            </a:pPr>
            <a:r>
              <a:rPr lang="en-US"/>
              <a:t>			time on the market</a:t>
            </a:r>
          </a:p>
          <a:p>
            <a:pPr>
              <a:buClr>
                <a:srgbClr val="C00000"/>
              </a:buClr>
            </a:pPr>
            <a:r>
              <a:rPr lang="en-US"/>
              <a:t>			proportions of houses by type</a:t>
            </a:r>
          </a:p>
          <a:p>
            <a:pPr>
              <a:buClr>
                <a:srgbClr val="C00000"/>
              </a:buClr>
            </a:pPr>
            <a:r>
              <a:rPr lang="en-US"/>
              <a:t>			proportions of households by class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1800" y="4267200"/>
            <a:ext cx="3276600" cy="769938"/>
          </a:xfrm>
          <a:prstGeom prst="rect">
            <a:avLst/>
          </a:prstGeom>
          <a:solidFill>
            <a:srgbClr val="FFCC99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GENERAL EQUILIBRIUM</a:t>
            </a:r>
            <a:r>
              <a:rPr lang="en-US" sz="2400" dirty="0"/>
              <a:t>: </a:t>
            </a:r>
          </a:p>
          <a:p>
            <a:pPr algn="ctr">
              <a:defRPr/>
            </a:pPr>
            <a:r>
              <a:rPr lang="en-US" sz="2000" dirty="0"/>
              <a:t>BUYERS &amp; SELLERS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2667000"/>
            <a:ext cx="2209800" cy="70802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2 TYPES OF HOUSES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4495800"/>
            <a:ext cx="2286000" cy="40005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000" dirty="0"/>
              <a:t>COMPETITION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3467101" y="3848100"/>
            <a:ext cx="685800" cy="3175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220494" y="3847306"/>
            <a:ext cx="685800" cy="1588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8" name="Rectangle 4"/>
          <p:cNvSpPr txBox="1">
            <a:spLocks noGrp="1" noChangeArrowheads="1"/>
          </p:cNvSpPr>
          <p:nvPr/>
        </p:nvSpPr>
        <p:spPr bwMode="auto">
          <a:xfrm>
            <a:off x="1524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960000"/>
                </a:solidFill>
              </a:rPr>
              <a:t>Presented by Ekaterina Chernobai</a:t>
            </a:r>
          </a:p>
          <a:p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20489" name="Rectangle 5"/>
          <p:cNvSpPr txBox="1">
            <a:spLocks noGrp="1" noChangeArrowheads="1"/>
          </p:cNvSpPr>
          <p:nvPr/>
        </p:nvSpPr>
        <p:spPr bwMode="auto">
          <a:xfrm>
            <a:off x="7162800" y="64770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rgbClr val="960000"/>
                </a:solidFill>
              </a:rPr>
              <a:t>page </a:t>
            </a:r>
            <a:fld id="{CD99116B-4E3A-42E2-AFC0-3E57A04BBDC2}" type="slidenum">
              <a:rPr lang="en-US" sz="1200" b="1">
                <a:solidFill>
                  <a:srgbClr val="960000"/>
                </a:solidFill>
              </a:rPr>
              <a:pPr algn="r"/>
              <a:t>4</a:t>
            </a:fld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2667000"/>
            <a:ext cx="2362200" cy="70802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2 CLASSES OF HOUSEHOLDS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1800" y="4495800"/>
            <a:ext cx="2209800" cy="40005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000" dirty="0"/>
              <a:t>UNCERTAINTY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514600" y="4724400"/>
            <a:ext cx="381000" cy="1588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6324600" y="4724400"/>
            <a:ext cx="381000" cy="1588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The Model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1482725"/>
            <a:ext cx="3779838" cy="72707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2 TYPES OF </a:t>
            </a:r>
          </a:p>
          <a:p>
            <a:pPr algn="ctr">
              <a:defRPr/>
            </a:pPr>
            <a:r>
              <a:rPr lang="en-US" sz="2000" dirty="0"/>
              <a:t>HOUSES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1482725"/>
            <a:ext cx="3124200" cy="72707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2 CLASSES OF HOUSEHOLDS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F46ADE-DA64-40C3-A8BD-78F85032133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4" name="TextBox 22"/>
          <p:cNvSpPr txBox="1">
            <a:spLocks noChangeArrowheads="1"/>
          </p:cNvSpPr>
          <p:nvPr/>
        </p:nvSpPr>
        <p:spPr bwMode="auto">
          <a:xfrm>
            <a:off x="1143000" y="2590800"/>
            <a:ext cx="2362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CC"/>
                </a:solidFill>
              </a:rPr>
              <a:t>Short-tenure </a:t>
            </a:r>
          </a:p>
          <a:p>
            <a:r>
              <a:rPr lang="en-US" sz="2400" b="1">
                <a:solidFill>
                  <a:srgbClr val="0033CC"/>
                </a:solidFill>
              </a:rPr>
              <a:t>         (S)</a:t>
            </a:r>
          </a:p>
          <a:p>
            <a:r>
              <a:rPr lang="en-US"/>
              <a:t>e.g., Expect  to move</a:t>
            </a:r>
          </a:p>
          <a:p>
            <a:r>
              <a:rPr lang="en-US"/>
              <a:t>out in 1-5 years</a:t>
            </a:r>
          </a:p>
          <a:p>
            <a:endParaRPr lang="en-US" b="1"/>
          </a:p>
          <a:p>
            <a:endParaRPr lang="en-US" b="1"/>
          </a:p>
          <a:p>
            <a:r>
              <a:rPr lang="en-US" sz="2400" b="1">
                <a:solidFill>
                  <a:srgbClr val="0033CC"/>
                </a:solidFill>
              </a:rPr>
              <a:t>Long-tenure </a:t>
            </a:r>
          </a:p>
          <a:p>
            <a:r>
              <a:rPr lang="en-US" sz="2400" b="1">
                <a:solidFill>
                  <a:srgbClr val="0033CC"/>
                </a:solidFill>
              </a:rPr>
              <a:t>         (L)</a:t>
            </a:r>
          </a:p>
          <a:p>
            <a:r>
              <a:rPr lang="en-US"/>
              <a:t>e.g., Expect  to move</a:t>
            </a:r>
          </a:p>
          <a:p>
            <a:r>
              <a:rPr lang="en-US"/>
              <a:t>out in 20-25 years</a:t>
            </a:r>
          </a:p>
          <a:p>
            <a:endParaRPr lang="en-US" sz="2000" b="1"/>
          </a:p>
          <a:p>
            <a:endParaRPr lang="en-US" sz="2000" b="1"/>
          </a:p>
        </p:txBody>
      </p:sp>
      <p:sp>
        <p:nvSpPr>
          <p:cNvPr id="22535" name="TextBox 26"/>
          <p:cNvSpPr txBox="1">
            <a:spLocks noChangeArrowheads="1"/>
          </p:cNvSpPr>
          <p:nvPr/>
        </p:nvSpPr>
        <p:spPr bwMode="auto">
          <a:xfrm>
            <a:off x="5486400" y="2590800"/>
            <a:ext cx="26670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CC"/>
                </a:solidFill>
              </a:rPr>
              <a:t>    Good</a:t>
            </a:r>
          </a:p>
          <a:p>
            <a:r>
              <a:rPr lang="en-US" sz="2400" b="1">
                <a:solidFill>
                  <a:srgbClr val="0033CC"/>
                </a:solidFill>
              </a:rPr>
              <a:t>      (H</a:t>
            </a:r>
            <a:r>
              <a:rPr lang="en-US" sz="2400" b="1" baseline="-25000">
                <a:solidFill>
                  <a:srgbClr val="0033CC"/>
                </a:solidFill>
              </a:rPr>
              <a:t>G</a:t>
            </a:r>
            <a:r>
              <a:rPr lang="en-US" sz="2400" b="1">
                <a:solidFill>
                  <a:srgbClr val="0033CC"/>
                </a:solidFill>
              </a:rPr>
              <a:t>)</a:t>
            </a:r>
          </a:p>
          <a:p>
            <a:r>
              <a:rPr lang="en-US"/>
              <a:t>Higher potential utility</a:t>
            </a:r>
          </a:p>
          <a:p>
            <a:endParaRPr lang="en-US" sz="2000" b="1"/>
          </a:p>
          <a:p>
            <a:endParaRPr lang="en-US" sz="1600" b="1"/>
          </a:p>
          <a:p>
            <a:endParaRPr lang="en-US" sz="2000" b="1"/>
          </a:p>
          <a:p>
            <a:r>
              <a:rPr lang="en-US" sz="2400" b="1">
                <a:solidFill>
                  <a:srgbClr val="0033CC"/>
                </a:solidFill>
              </a:rPr>
              <a:t>     Bad</a:t>
            </a:r>
          </a:p>
          <a:p>
            <a:r>
              <a:rPr lang="en-US" sz="2400" b="1">
                <a:solidFill>
                  <a:srgbClr val="0033CC"/>
                </a:solidFill>
              </a:rPr>
              <a:t>      (H</a:t>
            </a:r>
            <a:r>
              <a:rPr lang="en-US" sz="2400" b="1" baseline="-25000">
                <a:solidFill>
                  <a:srgbClr val="0033CC"/>
                </a:solidFill>
              </a:rPr>
              <a:t>B</a:t>
            </a:r>
            <a:r>
              <a:rPr lang="en-US" sz="2400" b="1">
                <a:solidFill>
                  <a:srgbClr val="0033CC"/>
                </a:solidFill>
              </a:rPr>
              <a:t>)</a:t>
            </a:r>
          </a:p>
          <a:p>
            <a:r>
              <a:rPr lang="en-US"/>
              <a:t>Lower potential utility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3352800" y="3200400"/>
            <a:ext cx="2133600" cy="1371600"/>
          </a:xfrm>
          <a:prstGeom prst="straightConnector1">
            <a:avLst/>
          </a:prstGeom>
          <a:ln w="28575">
            <a:solidFill>
              <a:srgbClr val="008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733800" y="2819400"/>
            <a:ext cx="1371600" cy="1588"/>
          </a:xfrm>
          <a:prstGeom prst="straightConnector1">
            <a:avLst/>
          </a:prstGeom>
          <a:ln w="28575">
            <a:solidFill>
              <a:srgbClr val="008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3314700" y="3848100"/>
            <a:ext cx="2209800" cy="1219200"/>
          </a:xfrm>
          <a:prstGeom prst="straightConnector1">
            <a:avLst/>
          </a:prstGeom>
          <a:ln w="28575">
            <a:solidFill>
              <a:srgbClr val="008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 w="28575">
            <a:solidFill>
              <a:srgbClr val="008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TextBox 48"/>
          <p:cNvSpPr txBox="1">
            <a:spLocks noChangeArrowheads="1"/>
          </p:cNvSpPr>
          <p:nvPr/>
        </p:nvSpPr>
        <p:spPr bwMode="auto">
          <a:xfrm>
            <a:off x="3886200" y="236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541" name="TextBox 49"/>
          <p:cNvSpPr txBox="1">
            <a:spLocks noChangeArrowheads="1"/>
          </p:cNvSpPr>
          <p:nvPr/>
        </p:nvSpPr>
        <p:spPr bwMode="auto">
          <a:xfrm>
            <a:off x="3886200" y="3352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542" name="TextBox 50"/>
          <p:cNvSpPr txBox="1">
            <a:spLocks noChangeArrowheads="1"/>
          </p:cNvSpPr>
          <p:nvPr/>
        </p:nvSpPr>
        <p:spPr bwMode="auto">
          <a:xfrm>
            <a:off x="3886200" y="556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543" name="TextBox 21"/>
          <p:cNvSpPr txBox="1">
            <a:spLocks noChangeArrowheads="1"/>
          </p:cNvSpPr>
          <p:nvPr/>
        </p:nvSpPr>
        <p:spPr bwMode="auto">
          <a:xfrm>
            <a:off x="3886200" y="4648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545" name="Text Box 22"/>
          <p:cNvSpPr txBox="1">
            <a:spLocks noChangeArrowheads="1"/>
          </p:cNvSpPr>
          <p:nvPr/>
        </p:nvSpPr>
        <p:spPr bwMode="auto">
          <a:xfrm>
            <a:off x="2743200" y="990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Search-and-match model</a:t>
            </a:r>
          </a:p>
        </p:txBody>
      </p:sp>
      <p:sp>
        <p:nvSpPr>
          <p:cNvPr id="22547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CD5E485-DDF9-4712-B2C3-52D6EB9C4A4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Model</a:t>
            </a:r>
          </a:p>
        </p:txBody>
      </p:sp>
      <p:sp>
        <p:nvSpPr>
          <p:cNvPr id="24580" name="TextBox 60"/>
          <p:cNvSpPr txBox="1">
            <a:spLocks noChangeArrowheads="1"/>
          </p:cNvSpPr>
          <p:nvPr/>
        </p:nvSpPr>
        <p:spPr bwMode="auto">
          <a:xfrm>
            <a:off x="0" y="1066800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Arial" charset="0"/>
              <a:buChar char="■"/>
            </a:pPr>
            <a:r>
              <a:rPr lang="en-US" sz="2400">
                <a:solidFill>
                  <a:srgbClr val="0033CC"/>
                </a:solidFill>
              </a:rPr>
              <a:t>  Agents differ in their </a:t>
            </a:r>
            <a:r>
              <a:rPr lang="en-US" sz="2500" b="1">
                <a:solidFill>
                  <a:srgbClr val="0033CC"/>
                </a:solidFill>
              </a:rPr>
              <a:t>expected housing tenure </a:t>
            </a:r>
            <a:endParaRPr lang="en-US" sz="2400" b="1">
              <a:solidFill>
                <a:srgbClr val="0033CC"/>
              </a:solidFill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914400" y="2133600"/>
            <a:ext cx="2819400" cy="466725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>
                <a:latin typeface="Calibri" pitchFamily="34" charset="0"/>
              </a:rPr>
              <a:t>Short-tenure agents (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S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000" b="1">
                <a:latin typeface="Calibri" pitchFamily="34" charset="0"/>
              </a:rPr>
              <a:t>)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105400" y="2133600"/>
            <a:ext cx="2844800" cy="466725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Calibri" pitchFamily="34" charset="0"/>
              </a:rPr>
              <a:t>Long-tenure agents  ( </a:t>
            </a:r>
            <a:r>
              <a:rPr lang="en-US" sz="2400" b="1" dirty="0">
                <a:solidFill>
                  <a:srgbClr val="0033CC"/>
                </a:solidFill>
                <a:latin typeface="Calibri" pitchFamily="34" charset="0"/>
              </a:rPr>
              <a:t>L</a:t>
            </a:r>
            <a:r>
              <a:rPr lang="en-US" sz="2000" b="1" dirty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)</a:t>
            </a:r>
          </a:p>
        </p:txBody>
      </p:sp>
      <p:sp>
        <p:nvSpPr>
          <p:cNvPr id="24583" name="TextBox 81"/>
          <p:cNvSpPr txBox="1">
            <a:spLocks noChangeArrowheads="1"/>
          </p:cNvSpPr>
          <p:nvPr/>
        </p:nvSpPr>
        <p:spPr bwMode="auto">
          <a:xfrm>
            <a:off x="228600" y="3505200"/>
            <a:ext cx="37274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Probability (preserve match with housing services during a given period):</a:t>
            </a:r>
          </a:p>
          <a:p>
            <a:endParaRPr lang="en-US" sz="2400">
              <a:latin typeface="Calibri" pitchFamily="34" charset="0"/>
            </a:endParaRPr>
          </a:p>
          <a:p>
            <a:pPr algn="r"/>
            <a:r>
              <a:rPr lang="el-GR" sz="40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000" b="1" baseline="30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4" name="TextBox 16"/>
          <p:cNvSpPr txBox="1">
            <a:spLocks noChangeArrowheads="1"/>
          </p:cNvSpPr>
          <p:nvPr/>
        </p:nvSpPr>
        <p:spPr bwMode="auto">
          <a:xfrm>
            <a:off x="5026025" y="3511550"/>
            <a:ext cx="38131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Probability (preserve match with housing services during a given period):</a:t>
            </a:r>
          </a:p>
          <a:p>
            <a:endParaRPr lang="en-US" sz="2400">
              <a:latin typeface="Calibri" pitchFamily="34" charset="0"/>
            </a:endParaRPr>
          </a:p>
          <a:p>
            <a:r>
              <a:rPr lang="el-GR" sz="40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4000" b="1" baseline="30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4585" name="TextBox 20"/>
          <p:cNvSpPr txBox="1">
            <a:spLocks noChangeArrowheads="1"/>
          </p:cNvSpPr>
          <p:nvPr/>
        </p:nvSpPr>
        <p:spPr bwMode="auto">
          <a:xfrm>
            <a:off x="4114800" y="4860925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4588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2662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D03B677-0382-45BB-9CC2-F38CB1982F2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Model</a:t>
            </a:r>
          </a:p>
        </p:txBody>
      </p:sp>
      <p:sp>
        <p:nvSpPr>
          <p:cNvPr id="26628" name="TextBox 60"/>
          <p:cNvSpPr txBox="1">
            <a:spLocks noChangeArrowheads="1"/>
          </p:cNvSpPr>
          <p:nvPr/>
        </p:nvSpPr>
        <p:spPr bwMode="auto">
          <a:xfrm>
            <a:off x="0" y="1066800"/>
            <a:ext cx="91440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Arial" charset="0"/>
              <a:buChar char="■"/>
            </a:pPr>
            <a:r>
              <a:rPr lang="en-US" sz="2400">
                <a:solidFill>
                  <a:srgbClr val="0033CC"/>
                </a:solidFill>
              </a:rPr>
              <a:t>  Houses differ in </a:t>
            </a:r>
            <a:r>
              <a:rPr lang="en-US" sz="2500" b="1">
                <a:solidFill>
                  <a:srgbClr val="0033CC"/>
                </a:solidFill>
              </a:rPr>
              <a:t>max amount of services </a:t>
            </a:r>
            <a:r>
              <a:rPr lang="en-US" sz="2400">
                <a:solidFill>
                  <a:srgbClr val="0033CC"/>
                </a:solidFill>
              </a:rPr>
              <a:t>they can provide</a:t>
            </a: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2000">
                <a:solidFill>
                  <a:srgbClr val="C00000"/>
                </a:solidFill>
                <a:sym typeface="Wingdings 2" pitchFamily="18" charset="2"/>
              </a:rPr>
              <a:t>                                    </a:t>
            </a:r>
            <a:r>
              <a:rPr lang="en-US"/>
              <a:t>Distribution of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/>
              <a:t> reflects </a:t>
            </a:r>
            <a:r>
              <a:rPr lang="en-US" i="1"/>
              <a:t>heterogeneity</a:t>
            </a: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219200" y="2133600"/>
            <a:ext cx="2247900" cy="466725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>
                <a:latin typeface="Calibri" pitchFamily="34" charset="0"/>
              </a:rPr>
              <a:t>Good houses (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H</a:t>
            </a:r>
            <a:r>
              <a:rPr lang="en-US" sz="2400" b="1" baseline="-25000">
                <a:solidFill>
                  <a:srgbClr val="0033CC"/>
                </a:solidFill>
                <a:latin typeface="Calibri" pitchFamily="34" charset="0"/>
              </a:rPr>
              <a:t>G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000" b="1">
                <a:latin typeface="Calibri" pitchFamily="34" charset="0"/>
              </a:rPr>
              <a:t>)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334000" y="2133600"/>
            <a:ext cx="2260600" cy="466725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>
                <a:latin typeface="Calibri" pitchFamily="34" charset="0"/>
              </a:rPr>
              <a:t>Bad houses (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H</a:t>
            </a:r>
            <a:r>
              <a:rPr lang="en-US" sz="2400" b="1" baseline="-25000">
                <a:solidFill>
                  <a:srgbClr val="0033CC"/>
                </a:solidFill>
                <a:latin typeface="Calibri" pitchFamily="34" charset="0"/>
              </a:rPr>
              <a:t>B</a:t>
            </a:r>
            <a:r>
              <a:rPr lang="en-US" sz="2000" b="1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2000" b="1">
                <a:latin typeface="Calibri" pitchFamily="34" charset="0"/>
              </a:rPr>
              <a:t>)</a:t>
            </a:r>
          </a:p>
        </p:txBody>
      </p:sp>
      <p:sp>
        <p:nvSpPr>
          <p:cNvPr id="26631" name="TextBox 18"/>
          <p:cNvSpPr txBox="1">
            <a:spLocks noChangeArrowheads="1"/>
          </p:cNvSpPr>
          <p:nvPr/>
        </p:nvSpPr>
        <p:spPr bwMode="auto">
          <a:xfrm>
            <a:off x="152400" y="35814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Prospective buyer’s drawn “fit:” </a:t>
            </a:r>
          </a:p>
          <a:p>
            <a:r>
              <a:rPr lang="en-US" sz="2400" b="1">
                <a:cs typeface="Arial" charset="0"/>
              </a:rPr>
              <a:t>      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Calibri" pitchFamily="34" charset="0"/>
              </a:rPr>
              <a:t>~  </a:t>
            </a:r>
            <a:r>
              <a:rPr lang="en-US" sz="2400" b="1" i="1">
                <a:solidFill>
                  <a:srgbClr val="0033CC"/>
                </a:solidFill>
                <a:latin typeface="Calibri" pitchFamily="34" charset="0"/>
              </a:rPr>
              <a:t>Uniform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 [ 0, 1 ]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800600" y="35814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Calibri" pitchFamily="34" charset="0"/>
              </a:rPr>
              <a:t>Prospective buyer’s drawn “fit:” </a:t>
            </a:r>
          </a:p>
          <a:p>
            <a:pPr>
              <a:defRPr/>
            </a:pPr>
            <a:r>
              <a:rPr lang="en-US" sz="2400" b="1" dirty="0">
                <a:latin typeface="Arial"/>
                <a:cs typeface="Arial"/>
              </a:rPr>
              <a:t>     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~  </a:t>
            </a:r>
            <a:r>
              <a:rPr lang="en-US" sz="2400" b="1" i="1" dirty="0">
                <a:solidFill>
                  <a:srgbClr val="0033CC"/>
                </a:solidFill>
                <a:latin typeface="Calibri" pitchFamily="34" charset="0"/>
              </a:rPr>
              <a:t>Uniform</a:t>
            </a:r>
            <a:r>
              <a:rPr lang="en-US" sz="2400" b="1" dirty="0">
                <a:solidFill>
                  <a:srgbClr val="0033CC"/>
                </a:solidFill>
                <a:latin typeface="Calibri" pitchFamily="34" charset="0"/>
              </a:rPr>
              <a:t> [ 0, </a:t>
            </a:r>
            <a:r>
              <a:rPr lang="el-GR" sz="2400" b="1" i="1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alibri" pitchFamily="34" charset="0"/>
              </a:rPr>
              <a:t>]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7466806" y="4725194"/>
            <a:ext cx="7635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4" name="TextBox 22"/>
          <p:cNvSpPr txBox="1">
            <a:spLocks noChangeArrowheads="1"/>
          </p:cNvSpPr>
          <p:nvPr/>
        </p:nvSpPr>
        <p:spPr bwMode="auto">
          <a:xfrm>
            <a:off x="7162800" y="5105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0 &lt; </a:t>
            </a:r>
            <a:r>
              <a:rPr lang="el-GR" sz="2400" b="1" i="1">
                <a:solidFill>
                  <a:srgbClr val="FF0000"/>
                </a:solidFill>
              </a:rPr>
              <a:t>θ</a:t>
            </a:r>
            <a:r>
              <a:rPr lang="en-US" sz="2400" b="1">
                <a:solidFill>
                  <a:srgbClr val="FF0000"/>
                </a:solidFill>
              </a:rPr>
              <a:t> &lt; 1</a:t>
            </a:r>
          </a:p>
        </p:txBody>
      </p:sp>
      <p:sp>
        <p:nvSpPr>
          <p:cNvPr id="26637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The Model</a:t>
            </a:r>
          </a:p>
        </p:txBody>
      </p:sp>
      <p:sp>
        <p:nvSpPr>
          <p:cNvPr id="35842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Presented by Ekaterina Chernobai</a:t>
            </a:r>
          </a:p>
          <a:p>
            <a:endParaRPr lang="en-US" smtClean="0"/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AD252EA-1586-43C4-9B4F-620F091377C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4" name="TextBox 27"/>
          <p:cNvSpPr txBox="1">
            <a:spLocks noChangeArrowheads="1"/>
          </p:cNvSpPr>
          <p:nvPr/>
        </p:nvSpPr>
        <p:spPr bwMode="auto">
          <a:xfrm>
            <a:off x="76200" y="1066800"/>
            <a:ext cx="9021763" cy="496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Arial" charset="0"/>
              <a:buChar char="■"/>
            </a:pPr>
            <a:r>
              <a:rPr lang="en-US" sz="2400">
                <a:solidFill>
                  <a:srgbClr val="0033CC"/>
                </a:solidFill>
              </a:rPr>
              <a:t>  </a:t>
            </a:r>
            <a:r>
              <a:rPr lang="en-US" sz="2800" b="1" u="sng">
                <a:solidFill>
                  <a:srgbClr val="C00000"/>
                </a:solidFill>
              </a:rPr>
              <a:t>Key assumptions:</a:t>
            </a:r>
          </a:p>
          <a:p>
            <a:pPr>
              <a:buClr>
                <a:srgbClr val="C00000"/>
              </a:buClr>
              <a:buFont typeface="Arial" charset="0"/>
              <a:buChar char="■"/>
            </a:pPr>
            <a:endParaRPr lang="en-US" sz="2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2400">
                <a:cs typeface="Arial" charset="0"/>
              </a:rPr>
              <a:t>    ●  </a:t>
            </a:r>
            <a:r>
              <a:rPr lang="en-US" sz="2300">
                <a:solidFill>
                  <a:srgbClr val="0033CC"/>
                </a:solidFill>
              </a:rPr>
              <a:t>Houses have only </a:t>
            </a:r>
            <a:r>
              <a:rPr lang="en-US" sz="2300" b="1">
                <a:solidFill>
                  <a:srgbClr val="FF0000"/>
                </a:solidFill>
              </a:rPr>
              <a:t>consumption value</a:t>
            </a:r>
            <a:r>
              <a:rPr lang="en-US" sz="2300" b="1">
                <a:solidFill>
                  <a:srgbClr val="0033CC"/>
                </a:solidFill>
              </a:rPr>
              <a:t>,</a:t>
            </a:r>
            <a:r>
              <a:rPr lang="en-US" sz="2300">
                <a:solidFill>
                  <a:srgbClr val="0033CC"/>
                </a:solidFill>
              </a:rPr>
              <a:t> no investment value</a:t>
            </a:r>
          </a:p>
          <a:p>
            <a:pPr>
              <a:buClr>
                <a:srgbClr val="C00000"/>
              </a:buClr>
            </a:pPr>
            <a:endParaRPr lang="en-US" sz="1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2300">
                <a:solidFill>
                  <a:srgbClr val="0033CC"/>
                </a:solidFill>
              </a:rPr>
              <a:t>    </a:t>
            </a:r>
            <a:r>
              <a:rPr lang="en-US" sz="2400"/>
              <a:t>●  </a:t>
            </a:r>
            <a:r>
              <a:rPr lang="en-US" sz="2300">
                <a:solidFill>
                  <a:srgbClr val="0033CC"/>
                </a:solidFill>
              </a:rPr>
              <a:t>Can buy or sell only 1 house per period</a:t>
            </a:r>
          </a:p>
          <a:p>
            <a:pPr>
              <a:buClr>
                <a:srgbClr val="C00000"/>
              </a:buClr>
            </a:pPr>
            <a:endParaRPr lang="en-US" sz="1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2400">
                <a:solidFill>
                  <a:srgbClr val="C00000"/>
                </a:solidFill>
              </a:rPr>
              <a:t>    </a:t>
            </a:r>
            <a:r>
              <a:rPr lang="en-US" sz="2400">
                <a:cs typeface="Arial" charset="0"/>
              </a:rPr>
              <a:t>●  </a:t>
            </a:r>
            <a:r>
              <a:rPr lang="en-US" sz="2300" b="1">
                <a:solidFill>
                  <a:srgbClr val="FF0000"/>
                </a:solidFill>
              </a:rPr>
              <a:t>Home choice problem</a:t>
            </a:r>
            <a:r>
              <a:rPr lang="en-US" sz="2300">
                <a:solidFill>
                  <a:srgbClr val="0033CC"/>
                </a:solidFill>
              </a:rPr>
              <a:t>, not a homeownership problem</a:t>
            </a:r>
            <a:endParaRPr lang="en-US" sz="230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en-US" sz="1400">
              <a:solidFill>
                <a:srgbClr val="C00000"/>
              </a:solidFill>
              <a:cs typeface="Arial" charset="0"/>
            </a:endParaRPr>
          </a:p>
          <a:p>
            <a:pPr>
              <a:buClr>
                <a:srgbClr val="C00000"/>
              </a:buClr>
            </a:pPr>
            <a:r>
              <a:rPr lang="en-US" sz="2400">
                <a:cs typeface="Arial" charset="0"/>
              </a:rPr>
              <a:t>    ●  </a:t>
            </a:r>
            <a:r>
              <a:rPr lang="en-US" sz="2400">
                <a:solidFill>
                  <a:srgbClr val="0033CC"/>
                </a:solidFill>
              </a:rPr>
              <a:t>Buyers ex ante</a:t>
            </a:r>
            <a:r>
              <a:rPr lang="en-US" sz="2400">
                <a:solidFill>
                  <a:srgbClr val="C00000"/>
                </a:solidFill>
              </a:rPr>
              <a:t> </a:t>
            </a:r>
            <a:r>
              <a:rPr lang="en-US" sz="2400" b="1">
                <a:solidFill>
                  <a:srgbClr val="0033CC"/>
                </a:solidFill>
              </a:rPr>
              <a:t>do not</a:t>
            </a:r>
            <a:r>
              <a:rPr lang="en-US" sz="2400">
                <a:solidFill>
                  <a:srgbClr val="C00000"/>
                </a:solidFill>
              </a:rPr>
              <a:t> </a:t>
            </a:r>
            <a:r>
              <a:rPr lang="en-US" sz="2400" b="1">
                <a:solidFill>
                  <a:srgbClr val="0033CC"/>
                </a:solidFill>
              </a:rPr>
              <a:t>observe</a:t>
            </a:r>
            <a:r>
              <a:rPr lang="en-US" sz="2400">
                <a:solidFill>
                  <a:srgbClr val="C00000"/>
                </a:solidFill>
              </a:rPr>
              <a:t> </a:t>
            </a:r>
            <a:r>
              <a:rPr lang="en-US" sz="2400">
                <a:solidFill>
                  <a:srgbClr val="0033CC"/>
                </a:solidFill>
              </a:rPr>
              <a:t>level of services of houses</a:t>
            </a:r>
          </a:p>
          <a:p>
            <a:pPr>
              <a:buClr>
                <a:srgbClr val="C00000"/>
              </a:buClr>
            </a:pPr>
            <a:r>
              <a:rPr lang="en-US" sz="2400">
                <a:solidFill>
                  <a:srgbClr val="0033CC"/>
                </a:solidFill>
              </a:rPr>
              <a:t>	- </a:t>
            </a:r>
            <a:r>
              <a:rPr lang="en-US" sz="2000"/>
              <a:t>Do NOT know if a house is Good or Bad</a:t>
            </a:r>
          </a:p>
          <a:p>
            <a:pPr>
              <a:buClr>
                <a:srgbClr val="C00000"/>
              </a:buClr>
            </a:pPr>
            <a:r>
              <a:rPr lang="en-US" sz="2400">
                <a:solidFill>
                  <a:srgbClr val="0033CC"/>
                </a:solidFill>
              </a:rPr>
              <a:t>           - </a:t>
            </a:r>
            <a:r>
              <a:rPr lang="en-US" sz="2000"/>
              <a:t>Only know that</a:t>
            </a:r>
            <a:r>
              <a:rPr lang="en-US" sz="2400">
                <a:solidFill>
                  <a:srgbClr val="0033CC"/>
                </a:solidFill>
              </a:rPr>
              <a:t> </a:t>
            </a:r>
            <a:r>
              <a:rPr lang="en-US" sz="2000"/>
              <a:t>in the economy, </a:t>
            </a:r>
            <a:r>
              <a:rPr lang="en-US" sz="2000">
                <a:solidFill>
                  <a:srgbClr val="008000"/>
                </a:solidFill>
              </a:rPr>
              <a:t>P(H</a:t>
            </a:r>
            <a:r>
              <a:rPr lang="en-US" sz="2000" baseline="-25000">
                <a:solidFill>
                  <a:srgbClr val="008000"/>
                </a:solidFill>
              </a:rPr>
              <a:t>G</a:t>
            </a:r>
            <a:r>
              <a:rPr lang="en-US" sz="2000">
                <a:solidFill>
                  <a:srgbClr val="008000"/>
                </a:solidFill>
              </a:rPr>
              <a:t>) = P(H</a:t>
            </a:r>
            <a:r>
              <a:rPr lang="en-US" sz="2000" baseline="-25000">
                <a:solidFill>
                  <a:srgbClr val="008000"/>
                </a:solidFill>
              </a:rPr>
              <a:t>B</a:t>
            </a:r>
            <a:r>
              <a:rPr lang="en-US" sz="2000">
                <a:solidFill>
                  <a:srgbClr val="008000"/>
                </a:solidFill>
              </a:rPr>
              <a:t>) = 0.5</a:t>
            </a:r>
          </a:p>
          <a:p>
            <a:pPr>
              <a:buClr>
                <a:srgbClr val="C00000"/>
              </a:buClr>
            </a:pPr>
            <a:endParaRPr lang="en-US" sz="1400">
              <a:solidFill>
                <a:srgbClr val="0033CC"/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2400">
                <a:cs typeface="Arial" charset="0"/>
              </a:rPr>
              <a:t>    ● </a:t>
            </a:r>
            <a:r>
              <a:rPr lang="en-US" sz="2400">
                <a:solidFill>
                  <a:srgbClr val="C00000"/>
                </a:solidFill>
              </a:rPr>
              <a:t> </a:t>
            </a:r>
            <a:r>
              <a:rPr lang="en-US" sz="2400">
                <a:solidFill>
                  <a:srgbClr val="0033CC"/>
                </a:solidFill>
              </a:rPr>
              <a:t>Sellers</a:t>
            </a:r>
            <a:r>
              <a:rPr lang="en-US" sz="2400">
                <a:solidFill>
                  <a:srgbClr val="C00000"/>
                </a:solidFill>
              </a:rPr>
              <a:t> </a:t>
            </a:r>
            <a:r>
              <a:rPr lang="en-US" sz="2400" b="1">
                <a:solidFill>
                  <a:srgbClr val="0033CC"/>
                </a:solidFill>
              </a:rPr>
              <a:t>do not observe </a:t>
            </a:r>
            <a:r>
              <a:rPr lang="en-US" sz="2400">
                <a:solidFill>
                  <a:srgbClr val="0033CC"/>
                </a:solidFill>
              </a:rPr>
              <a:t>the type of buyers</a:t>
            </a:r>
          </a:p>
          <a:p>
            <a:pPr>
              <a:buClr>
                <a:srgbClr val="C00000"/>
              </a:buClr>
            </a:pPr>
            <a:r>
              <a:rPr lang="en-US" sz="2400">
                <a:solidFill>
                  <a:srgbClr val="0033CC"/>
                </a:solidFill>
              </a:rPr>
              <a:t>	- </a:t>
            </a:r>
            <a:r>
              <a:rPr lang="en-US" sz="2000"/>
              <a:t>Do NOT know if a buyer is Short-tenure or Long-tenure</a:t>
            </a:r>
          </a:p>
          <a:p>
            <a:pPr>
              <a:buClr>
                <a:srgbClr val="C00000"/>
              </a:buClr>
            </a:pPr>
            <a:r>
              <a:rPr lang="en-US" sz="2000"/>
              <a:t>             </a:t>
            </a:r>
            <a:r>
              <a:rPr lang="en-US" sz="2000">
                <a:solidFill>
                  <a:srgbClr val="0033CC"/>
                </a:solidFill>
              </a:rPr>
              <a:t>- </a:t>
            </a:r>
            <a:r>
              <a:rPr lang="en-US" sz="2000"/>
              <a:t>Only know that</a:t>
            </a:r>
            <a:r>
              <a:rPr lang="en-US"/>
              <a:t> </a:t>
            </a:r>
            <a:r>
              <a:rPr lang="en-US" sz="2000"/>
              <a:t>in the economy,  </a:t>
            </a:r>
            <a:r>
              <a:rPr lang="en-US" sz="2000">
                <a:solidFill>
                  <a:srgbClr val="008000"/>
                </a:solidFill>
              </a:rPr>
              <a:t>P(S) = P(L) = 0.5</a:t>
            </a:r>
          </a:p>
        </p:txBody>
      </p:sp>
      <p:sp>
        <p:nvSpPr>
          <p:cNvPr id="35847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152400"/>
            <a:ext cx="8686800" cy="685800"/>
          </a:xfrm>
        </p:spPr>
        <p:txBody>
          <a:bodyPr/>
          <a:lstStyle/>
          <a:p>
            <a:pPr marL="0" indent="0"/>
            <a:r>
              <a:rPr lang="en-US" b="1" smtClean="0">
                <a:solidFill>
                  <a:srgbClr val="960000"/>
                </a:solidFill>
              </a:rPr>
              <a:t>The Model</a:t>
            </a:r>
          </a:p>
        </p:txBody>
      </p:sp>
      <p:sp>
        <p:nvSpPr>
          <p:cNvPr id="30722" name="Rectangle 4"/>
          <p:cNvSpPr txBox="1">
            <a:spLocks noGrp="1" noChangeArrowheads="1"/>
          </p:cNvSpPr>
          <p:nvPr/>
        </p:nvSpPr>
        <p:spPr bwMode="auto">
          <a:xfrm>
            <a:off x="1524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960000"/>
                </a:solidFill>
              </a:rPr>
              <a:t>Presented by Ekaterina Chernobai</a:t>
            </a:r>
          </a:p>
          <a:p>
            <a:endParaRPr lang="en-US" sz="1200" b="1">
              <a:solidFill>
                <a:srgbClr val="960000"/>
              </a:solidFill>
            </a:endParaRPr>
          </a:p>
        </p:txBody>
      </p:sp>
      <p:sp>
        <p:nvSpPr>
          <p:cNvPr id="30723" name="Rectangle 5"/>
          <p:cNvSpPr txBox="1">
            <a:spLocks noGrp="1" noChangeArrowheads="1"/>
          </p:cNvSpPr>
          <p:nvPr/>
        </p:nvSpPr>
        <p:spPr bwMode="auto">
          <a:xfrm>
            <a:off x="7162800" y="64770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rgbClr val="960000"/>
                </a:solidFill>
              </a:rPr>
              <a:t>page </a:t>
            </a:r>
            <a:fld id="{B6E09DD9-35A9-472D-9902-CD936BE29E0A}" type="slidenum">
              <a:rPr lang="en-US" sz="1200" b="1">
                <a:solidFill>
                  <a:srgbClr val="960000"/>
                </a:solidFill>
              </a:rPr>
              <a:pPr algn="r"/>
              <a:t>9</a:t>
            </a:fld>
            <a:endParaRPr lang="en-US" sz="1200" b="1">
              <a:solidFill>
                <a:srgbClr val="960000"/>
              </a:solidFill>
            </a:endParaRPr>
          </a:p>
        </p:txBody>
      </p:sp>
      <p:pic>
        <p:nvPicPr>
          <p:cNvPr id="30725" name="Picture 10"/>
          <p:cNvPicPr>
            <a:picLocks noChangeAspect="1" noChangeArrowheads="1"/>
          </p:cNvPicPr>
          <p:nvPr/>
        </p:nvPicPr>
        <p:blipFill>
          <a:blip r:embed="rId3"/>
          <a:srcRect l="2533" t="29344" r="46284" b="33368"/>
          <a:stretch>
            <a:fillRect/>
          </a:stretch>
        </p:blipFill>
        <p:spPr bwMode="auto">
          <a:xfrm>
            <a:off x="365125" y="1347788"/>
            <a:ext cx="8550275" cy="46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2590800" y="60198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simultaneously Buyer &amp; Seller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5638800" y="60198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simultaneously Buyer &amp; Seller</a:t>
            </a:r>
          </a:p>
        </p:txBody>
      </p:sp>
      <p:sp>
        <p:nvSpPr>
          <p:cNvPr id="30729" name="Date Placeholder 3"/>
          <p:cNvSpPr txBox="1">
            <a:spLocks noGrp="1"/>
          </p:cNvSpPr>
          <p:nvPr/>
        </p:nvSpPr>
        <p:spPr bwMode="auto">
          <a:xfrm>
            <a:off x="2933700" y="64770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960000"/>
                </a:solidFill>
              </a:rPr>
              <a:t>ERES Conference 2010 (6/26/2010)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/>
          </a:solidFill>
          <a:prstDash val="solid"/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8575">
          <a:solidFill>
            <a:schemeClr val="tx1"/>
          </a:solidFill>
          <a:prstDash val="dash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8185</TotalTime>
  <Words>1594</Words>
  <Application>Microsoft Office PowerPoint</Application>
  <PresentationFormat>On-screen Show (4:3)</PresentationFormat>
  <Paragraphs>476</Paragraphs>
  <Slides>25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4" baseType="lpstr">
      <vt:lpstr>Arial</vt:lpstr>
      <vt:lpstr>Calibri</vt:lpstr>
      <vt:lpstr>Times New Roman</vt:lpstr>
      <vt:lpstr>Wingdings 2</vt:lpstr>
      <vt:lpstr>Wingdings</vt:lpstr>
      <vt:lpstr>Webdings</vt:lpstr>
      <vt:lpstr>Agency FB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Equation</vt:lpstr>
      <vt:lpstr>Consumption of real assets and the clientele effect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CPP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echernobai</dc:creator>
  <cp:lastModifiedBy>Ekaterina Chernobay</cp:lastModifiedBy>
  <cp:revision>303</cp:revision>
  <dcterms:created xsi:type="dcterms:W3CDTF">2007-04-11T04:33:23Z</dcterms:created>
  <dcterms:modified xsi:type="dcterms:W3CDTF">2010-06-26T06:18:55Z</dcterms:modified>
</cp:coreProperties>
</file>