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5" r:id="rId2"/>
    <p:sldId id="268" r:id="rId3"/>
    <p:sldId id="269" r:id="rId4"/>
    <p:sldId id="270" r:id="rId5"/>
    <p:sldId id="271" r:id="rId6"/>
    <p:sldId id="272" r:id="rId7"/>
    <p:sldId id="298" r:id="rId8"/>
    <p:sldId id="297" r:id="rId9"/>
    <p:sldId id="296" r:id="rId10"/>
    <p:sldId id="273" r:id="rId11"/>
    <p:sldId id="274" r:id="rId12"/>
    <p:sldId id="292" r:id="rId13"/>
    <p:sldId id="275" r:id="rId14"/>
    <p:sldId id="293" r:id="rId15"/>
    <p:sldId id="295" r:id="rId16"/>
    <p:sldId id="276" r:id="rId17"/>
    <p:sldId id="277" r:id="rId18"/>
    <p:sldId id="278" r:id="rId19"/>
    <p:sldId id="279" r:id="rId20"/>
    <p:sldId id="280" r:id="rId21"/>
    <p:sldId id="287" r:id="rId22"/>
    <p:sldId id="290" r:id="rId23"/>
    <p:sldId id="289" r:id="rId24"/>
    <p:sldId id="281" r:id="rId25"/>
    <p:sldId id="283" r:id="rId26"/>
    <p:sldId id="284" r:id="rId27"/>
    <p:sldId id="285" r:id="rId28"/>
    <p:sldId id="291" r:id="rId29"/>
    <p:sldId id="286" r:id="rId30"/>
  </p:sldIdLst>
  <p:sldSz cx="9144000" cy="6858000" type="screen4x3"/>
  <p:notesSz cx="9939338" cy="6807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FCC00"/>
    <a:srgbClr val="FFFF00"/>
    <a:srgbClr val="66FF99"/>
    <a:srgbClr val="FFCC66"/>
    <a:srgbClr val="17297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77" autoAdjust="0"/>
  </p:normalViewPr>
  <p:slideViewPr>
    <p:cSldViewPr snapToGrid="0">
      <p:cViewPr varScale="1">
        <p:scale>
          <a:sx n="68" d="100"/>
          <a:sy n="68" d="100"/>
        </p:scale>
        <p:origin x="-954" y="-90"/>
      </p:cViewPr>
      <p:guideLst>
        <p:guide orient="horz" pos="2132"/>
        <p:guide pos="2880"/>
      </p:guideLst>
    </p:cSldViewPr>
  </p:slideViewPr>
  <p:outlineViewPr>
    <p:cViewPr>
      <p:scale>
        <a:sx n="33" d="100"/>
        <a:sy n="33" d="100"/>
      </p:scale>
      <p:origin x="0" y="103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368" y="-114"/>
      </p:cViewPr>
      <p:guideLst>
        <p:guide orient="horz" pos="2144"/>
        <p:guide pos="313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PRRES Conference 2009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2450" y="0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Improving engagement through online tracking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7475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Peter Rossini - </a:t>
            </a:r>
            <a:r>
              <a:rPr lang="en-US" err="1"/>
              <a:t>UniSA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450" y="6467475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4B675F-F454-4F43-941A-2D91429DE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450" y="0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11175"/>
            <a:ext cx="3405188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563" y="3233738"/>
            <a:ext cx="7288212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7475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450" y="6467475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027965-6C1F-41D3-9BF7-63A4445370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22CB6-B7D2-4262-A765-9E45A0FEA99A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wrpntMstr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8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676400" y="2667000"/>
            <a:ext cx="5791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562100" y="3048000"/>
            <a:ext cx="6019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901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0475"/>
            <a:ext cx="8229600" cy="35671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5900"/>
            <a:ext cx="2057400" cy="46116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5900"/>
            <a:ext cx="6019800" cy="46116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AU" noProof="0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AU" noProof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9017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911" y="1723320"/>
            <a:ext cx="8229600" cy="356711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71863"/>
            <a:ext cx="7772400" cy="1073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90763"/>
            <a:ext cx="7772400" cy="1181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901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475"/>
            <a:ext cx="4038600" cy="35671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475"/>
            <a:ext cx="4038600" cy="35671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901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675"/>
            <a:ext cx="4040188" cy="504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4500"/>
            <a:ext cx="4040188" cy="31130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09675"/>
            <a:ext cx="4041775" cy="504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14500"/>
            <a:ext cx="4041775" cy="31130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901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3008313" cy="9144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5900"/>
            <a:ext cx="5111750" cy="4611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30300"/>
            <a:ext cx="3008313" cy="3697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83013"/>
            <a:ext cx="5486400" cy="4460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82600"/>
            <a:ext cx="5486400" cy="324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29100"/>
            <a:ext cx="5486400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2971800" y="3873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AU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27" name="Picture 18" descr="Pwrpntsld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-57150"/>
            <a:ext cx="91440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8" descr="Pwrpntsld2"/>
          <p:cNvPicPr>
            <a:picLocks noChangeAspect="1" noChangeArrowheads="1"/>
          </p:cNvPicPr>
          <p:nvPr userDrawn="1"/>
        </p:nvPicPr>
        <p:blipFill>
          <a:blip r:embed="rId17" cstate="print"/>
          <a:srcRect l="40173"/>
          <a:stretch>
            <a:fillRect/>
          </a:stretch>
        </p:blipFill>
        <p:spPr bwMode="auto">
          <a:xfrm>
            <a:off x="2195513" y="-55563"/>
            <a:ext cx="547052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8" descr="Pwrpntsld2"/>
          <p:cNvPicPr>
            <a:picLocks noChangeAspect="1" noChangeArrowheads="1"/>
          </p:cNvPicPr>
          <p:nvPr userDrawn="1"/>
        </p:nvPicPr>
        <p:blipFill>
          <a:blip r:embed="rId17" cstate="print"/>
          <a:srcRect r="83542"/>
          <a:stretch>
            <a:fillRect/>
          </a:stretch>
        </p:blipFill>
        <p:spPr bwMode="auto">
          <a:xfrm>
            <a:off x="7639050" y="-55563"/>
            <a:ext cx="15049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7978775" y="6492875"/>
            <a:ext cx="873125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808080"/>
                </a:solidFill>
                <a:latin typeface="Arial" charset="0"/>
                <a:cs typeface="Arial" charset="0"/>
              </a:rPr>
              <a:t>Slide </a:t>
            </a:r>
            <a:fld id="{4E66FC63-B596-404A-9331-ACAD763D7B38}" type="slidenum">
              <a:rPr lang="en-US" sz="1400" b="1">
                <a:solidFill>
                  <a:srgbClr val="808080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AU" dirty="0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5525" y="1892300"/>
            <a:ext cx="7429500" cy="1993900"/>
          </a:xfrm>
          <a:noFill/>
        </p:spPr>
        <p:txBody>
          <a:bodyPr/>
          <a:lstStyle/>
          <a:p>
            <a:r>
              <a:rPr lang="en-AU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SUSTAINABLE FARMERS MARKETS IN AUSTRALIA &amp; NEW ZEALAND</a:t>
            </a:r>
            <a:endParaRPr lang="en-AU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6259" y="5874883"/>
            <a:ext cx="6019800" cy="387350"/>
          </a:xfrm>
          <a:noFill/>
        </p:spPr>
        <p:txBody>
          <a:bodyPr/>
          <a:lstStyle/>
          <a:p>
            <a:r>
              <a:rPr lang="en-AU" dirty="0" smtClean="0"/>
              <a:t>17</a:t>
            </a:r>
            <a:r>
              <a:rPr lang="en-AU" baseline="30000" dirty="0" smtClean="0"/>
              <a:t>th</a:t>
            </a:r>
            <a:r>
              <a:rPr lang="en-AU" dirty="0" smtClean="0"/>
              <a:t> European  Real Estate Society Conference </a:t>
            </a:r>
          </a:p>
          <a:p>
            <a:r>
              <a:rPr lang="en-AU" dirty="0" smtClean="0"/>
              <a:t>Milan, I</a:t>
            </a:r>
            <a:r>
              <a:rPr lang="en-AU" i="0" dirty="0" smtClean="0"/>
              <a:t>taly</a:t>
            </a:r>
            <a:r>
              <a:rPr lang="en-AU" dirty="0" smtClean="0"/>
              <a:t>, June 2010</a:t>
            </a:r>
          </a:p>
          <a:p>
            <a:endParaRPr lang="en-US" b="1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45452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AU" sz="440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778416" y="3532188"/>
            <a:ext cx="21459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Dr Geoff Page</a:t>
            </a:r>
            <a:endParaRPr lang="en-AU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constitution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299" y="1723320"/>
            <a:ext cx="8229600" cy="3567113"/>
          </a:xfrm>
        </p:spPr>
        <p:txBody>
          <a:bodyPr/>
          <a:lstStyle/>
          <a:p>
            <a:r>
              <a:rPr lang="en-AU" dirty="0" smtClean="0"/>
              <a:t>Community not for profits</a:t>
            </a:r>
          </a:p>
          <a:p>
            <a:r>
              <a:rPr lang="en-AU" dirty="0" smtClean="0"/>
              <a:t>Farmers, value adders &amp; community</a:t>
            </a:r>
          </a:p>
          <a:p>
            <a:r>
              <a:rPr lang="en-AU" dirty="0" smtClean="0"/>
              <a:t>Objectives  to promote sustainability, education of consumers, promote diversity, promote community</a:t>
            </a:r>
          </a:p>
          <a:p>
            <a:r>
              <a:rPr lang="en-AU" dirty="0" smtClean="0"/>
              <a:t>Committee should have range of skills &amp; ability to co-opt skills</a:t>
            </a:r>
          </a:p>
          <a:p>
            <a:r>
              <a:rPr lang="en-AU" dirty="0" smtClean="0"/>
              <a:t>Should contain very little regulation as constitutions are hard to change</a:t>
            </a:r>
            <a:endParaRPr lang="en-A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rules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Where the regulations are</a:t>
            </a:r>
          </a:p>
          <a:p>
            <a:r>
              <a:rPr lang="en-AU" dirty="0" smtClean="0"/>
              <a:t>Time of operation, membership, stallholder rules and responsibilities, fees, complaint processors and natural justice  procedures</a:t>
            </a:r>
          </a:p>
          <a:p>
            <a:r>
              <a:rPr lang="en-AU" dirty="0" smtClean="0"/>
              <a:t>Market rules are similar to lease conditions</a:t>
            </a:r>
          </a:p>
          <a:p>
            <a:r>
              <a:rPr lang="en-AU" dirty="0" smtClean="0"/>
              <a:t>Provide licence to trade, generally only for 12 months and not transferable</a:t>
            </a:r>
            <a:endParaRPr lang="en-A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Private farmers markets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None in New Zealand</a:t>
            </a:r>
          </a:p>
          <a:p>
            <a:r>
              <a:rPr lang="en-AU" dirty="0" smtClean="0"/>
              <a:t>A few in Australia</a:t>
            </a:r>
          </a:p>
          <a:p>
            <a:r>
              <a:rPr lang="en-AU" dirty="0" smtClean="0"/>
              <a:t>In USA- Washington - Bernice Prince runs many with a turnover of $7.5m</a:t>
            </a:r>
            <a:endParaRPr lang="en-A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Sustainable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Markets often run by volunteers that burn out</a:t>
            </a:r>
          </a:p>
          <a:p>
            <a:r>
              <a:rPr lang="en-AU" sz="2400" dirty="0" smtClean="0"/>
              <a:t>Sensible rents-not charity rents</a:t>
            </a:r>
          </a:p>
          <a:p>
            <a:r>
              <a:rPr lang="en-AU" sz="2400" dirty="0" smtClean="0"/>
              <a:t>Membership model provides another source of revenue, 2000 ASFM, 1700 WFM, 500 VHFM &amp; 550 at AHFM</a:t>
            </a:r>
          </a:p>
          <a:p>
            <a:r>
              <a:rPr lang="en-AU" sz="2400" dirty="0" smtClean="0"/>
              <a:t>Membership fee –from $40 to $60</a:t>
            </a:r>
          </a:p>
          <a:p>
            <a:r>
              <a:rPr lang="en-AU" sz="2400" dirty="0" smtClean="0"/>
              <a:t>10 % discount to members-built into pricing</a:t>
            </a:r>
          </a:p>
          <a:p>
            <a:r>
              <a:rPr lang="en-AU" sz="2400" dirty="0" smtClean="0"/>
              <a:t>Sponsorship – from government &amp; business wanting to promote, green, community &amp; healthy life styles</a:t>
            </a:r>
          </a:p>
          <a:p>
            <a:r>
              <a:rPr lang="en-AU" sz="2400" dirty="0" smtClean="0"/>
              <a:t>Government grants-</a:t>
            </a:r>
            <a:r>
              <a:rPr lang="en-AU" sz="2400" dirty="0" err="1" smtClean="0"/>
              <a:t>eg</a:t>
            </a:r>
            <a:r>
              <a:rPr lang="en-AU" sz="2400" dirty="0" smtClean="0"/>
              <a:t> KIK</a:t>
            </a:r>
            <a:endParaRPr lang="en-AU" sz="24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Zealand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Does not have membership model</a:t>
            </a:r>
          </a:p>
          <a:p>
            <a:r>
              <a:rPr lang="en-AU" dirty="0" smtClean="0"/>
              <a:t>Has several markets around Auckland that are 25-30 stalls</a:t>
            </a:r>
          </a:p>
          <a:p>
            <a:r>
              <a:rPr lang="en-AU" dirty="0" smtClean="0"/>
              <a:t>This means basically uneconomical to employ staff</a:t>
            </a:r>
            <a:endParaRPr lang="en-AU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249" y="1723320"/>
            <a:ext cx="8229600" cy="3567113"/>
          </a:xfrm>
        </p:spPr>
        <p:txBody>
          <a:bodyPr/>
          <a:lstStyle/>
          <a:p>
            <a:r>
              <a:rPr lang="en-AU" sz="1200" dirty="0" smtClean="0"/>
              <a:t>                                         stall fee(35)        Stall fee (40) </a:t>
            </a:r>
          </a:p>
          <a:p>
            <a:r>
              <a:rPr lang="en-AU" sz="1200" dirty="0" smtClean="0"/>
              <a:t>Site                                           $7.14 	$6.25 </a:t>
            </a:r>
          </a:p>
          <a:p>
            <a:r>
              <a:rPr lang="en-AU" sz="1200" dirty="0" smtClean="0"/>
              <a:t>market manager                        36.00                    31.50 </a:t>
            </a:r>
          </a:p>
          <a:p>
            <a:r>
              <a:rPr lang="en-AU" sz="1200" dirty="0" smtClean="0"/>
              <a:t>other site costs  	                 3.60                      3.75</a:t>
            </a:r>
          </a:p>
          <a:p>
            <a:r>
              <a:rPr lang="en-AU" sz="1200" dirty="0" smtClean="0"/>
              <a:t> </a:t>
            </a:r>
            <a:r>
              <a:rPr lang="en-AU" sz="1200" dirty="0" err="1" smtClean="0"/>
              <a:t>workcover</a:t>
            </a:r>
            <a:r>
              <a:rPr lang="en-AU" sz="1200" dirty="0" smtClean="0"/>
              <a:t>                                   1.00                      1.00 </a:t>
            </a:r>
          </a:p>
          <a:p>
            <a:r>
              <a:rPr lang="en-AU" sz="1200" dirty="0" smtClean="0"/>
              <a:t>office rent                                     3.43                     3.00 </a:t>
            </a:r>
          </a:p>
          <a:p>
            <a:r>
              <a:rPr lang="en-AU" sz="1200" dirty="0" smtClean="0"/>
              <a:t>office supplies                              1.57                     1.38</a:t>
            </a:r>
          </a:p>
          <a:p>
            <a:r>
              <a:rPr lang="en-AU" sz="1200" dirty="0" smtClean="0"/>
              <a:t> travel/parking                               2.74                    2.40</a:t>
            </a:r>
          </a:p>
          <a:p>
            <a:r>
              <a:rPr lang="en-AU" sz="1200" dirty="0" smtClean="0"/>
              <a:t> </a:t>
            </a:r>
            <a:r>
              <a:rPr lang="en-AU" sz="1200" dirty="0" err="1" smtClean="0"/>
              <a:t>accoutant</a:t>
            </a:r>
            <a:r>
              <a:rPr lang="en-AU" sz="1200" dirty="0" smtClean="0"/>
              <a:t>/insurance                    3.43                     3.00</a:t>
            </a:r>
          </a:p>
          <a:p>
            <a:r>
              <a:rPr lang="en-AU" sz="1200" dirty="0" smtClean="0"/>
              <a:t> committee development               2.06                    1.80</a:t>
            </a:r>
          </a:p>
          <a:p>
            <a:r>
              <a:rPr lang="en-AU" sz="1200" dirty="0" smtClean="0"/>
              <a:t> incidentals                                    1.42                    1.25 </a:t>
            </a:r>
          </a:p>
          <a:p>
            <a:r>
              <a:rPr lang="en-AU" sz="1200" dirty="0" smtClean="0"/>
              <a:t>Events                                            8.57                    7.50 </a:t>
            </a:r>
          </a:p>
          <a:p>
            <a:r>
              <a:rPr lang="en-AU" sz="1200" dirty="0" smtClean="0"/>
              <a:t>market infrastructure                      9.42                    8.25</a:t>
            </a:r>
          </a:p>
          <a:p>
            <a:r>
              <a:rPr lang="en-AU" sz="1200" dirty="0" smtClean="0"/>
              <a:t> promotion                                      8.68                     7.62 </a:t>
            </a:r>
          </a:p>
          <a:p>
            <a:r>
              <a:rPr lang="en-AU" sz="1200" dirty="0" smtClean="0"/>
              <a:t>cost per site                                  89.06                    78.70 </a:t>
            </a:r>
          </a:p>
          <a:p>
            <a:endParaRPr lang="en-AU" sz="1200" dirty="0" smtClean="0"/>
          </a:p>
          <a:p>
            <a:r>
              <a:rPr lang="en-AU" sz="1200" dirty="0" smtClean="0"/>
              <a:t>Sponsorship                                 14.85                     13.00</a:t>
            </a:r>
          </a:p>
          <a:p>
            <a:r>
              <a:rPr lang="en-AU" sz="1200" dirty="0" smtClean="0"/>
              <a:t> grants                                              5.71                    5.00 </a:t>
            </a:r>
          </a:p>
          <a:p>
            <a:r>
              <a:rPr lang="en-AU" sz="1200" dirty="0" smtClean="0"/>
              <a:t>membership-600                              16.15                 13.00</a:t>
            </a:r>
          </a:p>
          <a:p>
            <a:r>
              <a:rPr lang="en-AU" sz="1200" dirty="0" smtClean="0"/>
              <a:t>                                                  $    36.71              $    31.00</a:t>
            </a:r>
          </a:p>
          <a:p>
            <a:r>
              <a:rPr lang="en-AU" sz="1200" dirty="0" smtClean="0"/>
              <a:t> rent to </a:t>
            </a:r>
            <a:r>
              <a:rPr lang="en-AU" sz="1200" smtClean="0"/>
              <a:t>charge                         $    52.35                    </a:t>
            </a:r>
            <a:r>
              <a:rPr lang="en-AU" sz="1200" dirty="0" smtClean="0"/>
              <a:t>$46.70 </a:t>
            </a:r>
            <a:endParaRPr lang="en-AU" sz="12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Site selection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Central community location</a:t>
            </a:r>
          </a:p>
          <a:p>
            <a:r>
              <a:rPr lang="en-AU" sz="2400" dirty="0" smtClean="0"/>
              <a:t>Good visibility</a:t>
            </a:r>
          </a:p>
          <a:p>
            <a:r>
              <a:rPr lang="en-AU" sz="2400" dirty="0" smtClean="0"/>
              <a:t>Traffic flow</a:t>
            </a:r>
          </a:p>
          <a:p>
            <a:r>
              <a:rPr lang="en-AU" sz="2400" dirty="0" smtClean="0"/>
              <a:t>Parking access</a:t>
            </a:r>
          </a:p>
          <a:p>
            <a:r>
              <a:rPr lang="en-AU" sz="2400" dirty="0" smtClean="0"/>
              <a:t>all weather options</a:t>
            </a:r>
          </a:p>
          <a:p>
            <a:r>
              <a:rPr lang="en-AU" sz="2400" dirty="0" smtClean="0"/>
              <a:t>Room for expansion</a:t>
            </a:r>
          </a:p>
          <a:p>
            <a:r>
              <a:rPr lang="en-AU" sz="2400" dirty="0" smtClean="0"/>
              <a:t>Infrastructure of power &amp; water</a:t>
            </a:r>
          </a:p>
          <a:p>
            <a:r>
              <a:rPr lang="en-AU" sz="2400" dirty="0" smtClean="0"/>
              <a:t>Toilets</a:t>
            </a:r>
          </a:p>
          <a:p>
            <a:r>
              <a:rPr lang="en-AU" sz="2400" dirty="0" smtClean="0"/>
              <a:t>Disability considerations</a:t>
            </a:r>
          </a:p>
          <a:p>
            <a:r>
              <a:rPr lang="en-AU" sz="2400" dirty="0" smtClean="0"/>
              <a:t>Good spots for coffee &amp; eating in all weather</a:t>
            </a:r>
            <a:endParaRPr lang="en-AU" sz="24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mix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Will change with seasons</a:t>
            </a:r>
          </a:p>
          <a:p>
            <a:r>
              <a:rPr lang="en-AU" dirty="0" smtClean="0"/>
              <a:t>Need most of peoples food needs that still meet market rules requirements</a:t>
            </a:r>
          </a:p>
          <a:p>
            <a:r>
              <a:rPr lang="en-AU" dirty="0" smtClean="0"/>
              <a:t>What is local ?</a:t>
            </a:r>
          </a:p>
          <a:p>
            <a:r>
              <a:rPr lang="en-AU" dirty="0" smtClean="0"/>
              <a:t>Selection criteria-points system based on freshness, sustainable farming practices &amp; proximity to market</a:t>
            </a:r>
          </a:p>
          <a:p>
            <a:r>
              <a:rPr lang="en-AU" dirty="0" smtClean="0"/>
              <a:t>Value adders need as much as possible local ingredients</a:t>
            </a:r>
          </a:p>
          <a:p>
            <a:r>
              <a:rPr lang="en-AU" dirty="0" smtClean="0"/>
              <a:t>Problem –if only approve part of product range </a:t>
            </a:r>
            <a:endParaRPr lang="en-AU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layout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Proximity to power &amp; water</a:t>
            </a:r>
          </a:p>
          <a:p>
            <a:r>
              <a:rPr lang="en-AU" dirty="0" smtClean="0"/>
              <a:t>Location with respect of sun or shade</a:t>
            </a:r>
          </a:p>
          <a:p>
            <a:r>
              <a:rPr lang="en-AU" dirty="0" smtClean="0"/>
              <a:t>Vehicles that are required onsite-refrigeration, bulky produce</a:t>
            </a:r>
          </a:p>
          <a:p>
            <a:r>
              <a:rPr lang="en-AU" dirty="0" smtClean="0"/>
              <a:t>Potential research options </a:t>
            </a:r>
            <a:endParaRPr lang="en-AU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manager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Significant role-especially so volunteers only required for small bits</a:t>
            </a:r>
          </a:p>
          <a:p>
            <a:r>
              <a:rPr lang="en-AU" dirty="0" smtClean="0"/>
              <a:t>Functions include stallholder recruitment &amp; approvals stall holder audits, production of seasonal calendar, stallholder &amp; member communication, market promotion, finance management, member recruitment &amp; market day set-up &amp; close down.</a:t>
            </a:r>
          </a:p>
          <a:p>
            <a:r>
              <a:rPr lang="en-AU" dirty="0" smtClean="0"/>
              <a:t>Market performance statistics</a:t>
            </a:r>
          </a:p>
          <a:p>
            <a:r>
              <a:rPr lang="en-AU" dirty="0" smtClean="0"/>
              <a:t>Suit property graduate or tourism &amp; event management graduate</a:t>
            </a:r>
            <a:endParaRPr lang="en-A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702340" y="2391299"/>
          <a:ext cx="5418137" cy="4064000"/>
        </p:xfrm>
        <a:graphic>
          <a:graphicData uri="http://schemas.openxmlformats.org/presentationml/2006/ole">
            <p:oleObj spid="_x0000_s22530" name="Acrobat Document" r:id="rId3" imgW="7021440" imgH="5266080" progId="AcroExch.Document.7">
              <p:embed/>
            </p:oleObj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Authenticity of produce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separates a farmers market from others-need to protect the brand</a:t>
            </a:r>
          </a:p>
          <a:p>
            <a:r>
              <a:rPr lang="en-AU" dirty="0" smtClean="0"/>
              <a:t>Difficult &amp; expensive-need to understand production</a:t>
            </a:r>
          </a:p>
          <a:p>
            <a:r>
              <a:rPr lang="en-AU" dirty="0" smtClean="0"/>
              <a:t>Concept of authentic market-USA, NZ, Vic</a:t>
            </a:r>
          </a:p>
          <a:p>
            <a:r>
              <a:rPr lang="en-AU" dirty="0" smtClean="0"/>
              <a:t>Push pull  problems lead to cheating</a:t>
            </a:r>
          </a:p>
          <a:p>
            <a:r>
              <a:rPr lang="en-AU" dirty="0" smtClean="0"/>
              <a:t>Sustainable practice accreditation</a:t>
            </a:r>
          </a:p>
          <a:p>
            <a:endParaRPr lang="en-AU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Zealand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Authentic Farmers Market</a:t>
            </a:r>
          </a:p>
          <a:p>
            <a:r>
              <a:rPr lang="en-AU" dirty="0" smtClean="0"/>
              <a:t>Certified local producer</a:t>
            </a:r>
          </a:p>
          <a:p>
            <a:r>
              <a:rPr lang="en-AU" dirty="0" smtClean="0"/>
              <a:t>certified local stallholder –cover local person processing product not grown in region- flour for bread, coffee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Australia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Concerned with production authentication-not production methods-recent problems in UK where one livestock producer was extremely bad-not good for image</a:t>
            </a:r>
          </a:p>
          <a:p>
            <a:r>
              <a:rPr lang="en-AU" sz="2400" dirty="0" smtClean="0"/>
              <a:t>Victoria has started auditing of stalls- some resistance at first</a:t>
            </a:r>
          </a:p>
          <a:p>
            <a:r>
              <a:rPr lang="en-AU" sz="2400" dirty="0" smtClean="0"/>
              <a:t>Other states do not have state organisation-but working on it.</a:t>
            </a:r>
          </a:p>
          <a:p>
            <a:r>
              <a:rPr lang="en-AU" sz="2400" dirty="0" smtClean="0"/>
              <a:t>In S.A.- each market doing its own checking with various degrees of vigour</a:t>
            </a:r>
            <a:endParaRPr lang="en-AU" sz="2400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Earth Market Milan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May use concept of guest stall to allow produce in-at Milan Earth market had guest stall from Sicily</a:t>
            </a:r>
          </a:p>
          <a:p>
            <a:r>
              <a:rPr lang="en-AU" dirty="0" smtClean="0"/>
              <a:t>Slow food movement sign off initially on providence , etc but no follow up audits</a:t>
            </a:r>
          </a:p>
          <a:p>
            <a:endParaRPr lang="en-AU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promotion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Lots of media stories-rather than lots of advertisements</a:t>
            </a:r>
          </a:p>
          <a:p>
            <a:r>
              <a:rPr lang="en-AU" dirty="0" smtClean="0"/>
              <a:t>Linked to market or stallholders-see next few slides as examples</a:t>
            </a:r>
          </a:p>
          <a:p>
            <a:r>
              <a:rPr lang="en-AU" dirty="0" smtClean="0"/>
              <a:t>Market signage</a:t>
            </a:r>
            <a:endParaRPr lang="en-AU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KIK</a:t>
            </a:r>
            <a:endParaRPr lang="en-AU" dirty="0"/>
          </a:p>
        </p:txBody>
      </p:sp>
      <p:pic>
        <p:nvPicPr>
          <p:cNvPr id="4" name="Picture Placeholder 4" descr="farmers mark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12" r="1512"/>
          <a:stretch>
            <a:fillRect/>
          </a:stretch>
        </p:blipFill>
        <p:spPr>
          <a:xfrm>
            <a:off x="2182827" y="1724025"/>
            <a:ext cx="4756121" cy="3567113"/>
          </a:xfr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promotion</a:t>
            </a:r>
            <a:endParaRPr lang="en-AU" dirty="0"/>
          </a:p>
        </p:txBody>
      </p:sp>
      <p:pic>
        <p:nvPicPr>
          <p:cNvPr id="4" name="Content Placeholder 6" descr="Welco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3192" y="1724025"/>
            <a:ext cx="1915391" cy="3567113"/>
          </a:xfr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 smtClean="0"/>
              <a:t>How to get farmers to grow for farmers market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Issue of producing vegetables &amp; lesser extent fruit</a:t>
            </a:r>
          </a:p>
          <a:p>
            <a:r>
              <a:rPr lang="en-AU" dirty="0" smtClean="0"/>
              <a:t>Reverse the trend of large food miles, all varieties available 24/7</a:t>
            </a:r>
          </a:p>
          <a:p>
            <a:r>
              <a:rPr lang="en-AU" dirty="0" smtClean="0"/>
              <a:t>large producers who do not want to get involved as too much effort-we have some mid sized producers just supplying markets</a:t>
            </a:r>
          </a:p>
          <a:p>
            <a:r>
              <a:rPr lang="en-AU" dirty="0" smtClean="0"/>
              <a:t>Lost skills</a:t>
            </a:r>
          </a:p>
          <a:p>
            <a:r>
              <a:rPr lang="en-AU" dirty="0" smtClean="0"/>
              <a:t>Milan is hoping to feed Milan by 2015 in time for conference of feeding people , using less energy &amp; treading light on planet.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Future &amp; current research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Market layout in not for profit context</a:t>
            </a:r>
          </a:p>
          <a:p>
            <a:r>
              <a:rPr lang="en-AU" dirty="0" smtClean="0"/>
              <a:t>Market mix in not for profit context</a:t>
            </a:r>
          </a:p>
          <a:p>
            <a:r>
              <a:rPr lang="en-AU" dirty="0" smtClean="0"/>
              <a:t>How to get farmers to grow for farmers market</a:t>
            </a:r>
          </a:p>
          <a:p>
            <a:endParaRPr lang="en-AU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/>
              <a:t>Introduction</a:t>
            </a:r>
          </a:p>
          <a:p>
            <a:r>
              <a:rPr lang="en-AU" sz="2000" dirty="0" smtClean="0"/>
              <a:t>Farmers markets consumers</a:t>
            </a:r>
          </a:p>
          <a:p>
            <a:r>
              <a:rPr lang="en-AU" sz="2000" dirty="0" smtClean="0"/>
              <a:t>Market constitution</a:t>
            </a:r>
          </a:p>
          <a:p>
            <a:r>
              <a:rPr lang="en-AU" sz="2000" dirty="0" smtClean="0"/>
              <a:t>Market rules</a:t>
            </a:r>
          </a:p>
          <a:p>
            <a:r>
              <a:rPr lang="en-AU" sz="2000" dirty="0" smtClean="0"/>
              <a:t>Sustainable model</a:t>
            </a:r>
          </a:p>
          <a:p>
            <a:r>
              <a:rPr lang="en-AU" sz="2000" dirty="0" smtClean="0"/>
              <a:t>Site selection</a:t>
            </a:r>
          </a:p>
          <a:p>
            <a:r>
              <a:rPr lang="en-AU" sz="2000" dirty="0" smtClean="0"/>
              <a:t>Market mix</a:t>
            </a:r>
          </a:p>
          <a:p>
            <a:r>
              <a:rPr lang="en-AU" sz="2000" dirty="0" smtClean="0"/>
              <a:t>Market layout</a:t>
            </a:r>
          </a:p>
          <a:p>
            <a:r>
              <a:rPr lang="en-AU" sz="2000" dirty="0" smtClean="0"/>
              <a:t>Market manager</a:t>
            </a:r>
          </a:p>
          <a:p>
            <a:r>
              <a:rPr lang="en-AU" sz="2000" dirty="0" smtClean="0"/>
              <a:t>Authenticity of produce</a:t>
            </a:r>
          </a:p>
          <a:p>
            <a:r>
              <a:rPr lang="en-AU" sz="2000" dirty="0" smtClean="0"/>
              <a:t>Market promotion</a:t>
            </a:r>
          </a:p>
          <a:p>
            <a:r>
              <a:rPr lang="en-AU" sz="2000" dirty="0" smtClean="0"/>
              <a:t>conclusion</a:t>
            </a:r>
          </a:p>
          <a:p>
            <a:endParaRPr lang="en-A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Growing rapidly</a:t>
            </a:r>
          </a:p>
          <a:p>
            <a:r>
              <a:rPr lang="en-AU" dirty="0" smtClean="0"/>
              <a:t>Australia 120 +, USA 3000+,UK 500+,NZ 50</a:t>
            </a:r>
          </a:p>
          <a:p>
            <a:r>
              <a:rPr lang="en-AU" dirty="0" smtClean="0"/>
              <a:t>A predominantly fresh food market that operates regularly within a community , at a focal public location that provides a suitable environment for farmers and food producers to sell farm originated and associated value added processed foods direct to customers</a:t>
            </a:r>
            <a:endParaRPr lang="en-A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Farmers market consumers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Foodies</a:t>
            </a:r>
          </a:p>
          <a:p>
            <a:r>
              <a:rPr lang="en-AU" dirty="0" smtClean="0"/>
              <a:t>Mature woman</a:t>
            </a:r>
          </a:p>
          <a:p>
            <a:r>
              <a:rPr lang="en-AU" dirty="0" smtClean="0"/>
              <a:t>Those concerned with power of supermarkets</a:t>
            </a:r>
          </a:p>
          <a:p>
            <a:r>
              <a:rPr lang="en-AU" dirty="0" smtClean="0"/>
              <a:t>Those concerned with sustainability-food miles-organic or biodynamic or IPM</a:t>
            </a:r>
          </a:p>
          <a:p>
            <a:r>
              <a:rPr lang="en-AU" dirty="0" smtClean="0"/>
              <a:t>Been a bit upmarket in Australia but some of United States markets accept food stamps</a:t>
            </a:r>
            <a:endParaRPr lang="en-A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b="1" dirty="0" smtClean="0"/>
              <a:t>10 reasons to shop at your Farmers' Market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sz="1600" b="1" dirty="0" smtClean="0"/>
              <a:t>     1. Know where your food comes from.</a:t>
            </a:r>
            <a:br>
              <a:rPr lang="en-AU" sz="1600" b="1" dirty="0" smtClean="0"/>
            </a:br>
            <a:r>
              <a:rPr lang="en-AU" sz="1600" b="1" dirty="0" smtClean="0"/>
              <a:t/>
            </a:r>
            <a:br>
              <a:rPr lang="en-AU" sz="1600" b="1" dirty="0" smtClean="0"/>
            </a:br>
            <a:r>
              <a:rPr lang="en-AU" sz="1600" b="1" dirty="0" smtClean="0"/>
              <a:t>2. Connect with the seasons through flavourful fresh produce </a:t>
            </a:r>
            <a:br>
              <a:rPr lang="en-AU" sz="1600" b="1" dirty="0" smtClean="0"/>
            </a:br>
            <a:r>
              <a:rPr lang="en-AU" sz="1600" b="1" dirty="0" smtClean="0"/>
              <a:t/>
            </a:r>
            <a:br>
              <a:rPr lang="en-AU" sz="1600" b="1" dirty="0" smtClean="0"/>
            </a:br>
            <a:r>
              <a:rPr lang="en-AU" sz="1600" b="1" dirty="0" smtClean="0"/>
              <a:t>3. Support local farmers and artisan producers </a:t>
            </a:r>
            <a:br>
              <a:rPr lang="en-AU" sz="1600" b="1" dirty="0" smtClean="0"/>
            </a:br>
            <a:r>
              <a:rPr lang="en-AU" sz="1600" b="1" dirty="0" smtClean="0"/>
              <a:t/>
            </a:r>
            <a:br>
              <a:rPr lang="en-AU" sz="1600" b="1" dirty="0" smtClean="0"/>
            </a:br>
            <a:r>
              <a:rPr lang="en-AU" sz="1600" b="1" dirty="0" smtClean="0"/>
              <a:t>4. Help promote responsible land use and preserve our cultural heritage </a:t>
            </a:r>
            <a:br>
              <a:rPr lang="en-AU" sz="1600" b="1" dirty="0" smtClean="0"/>
            </a:br>
            <a:r>
              <a:rPr lang="en-AU" sz="1600" b="1" dirty="0" smtClean="0"/>
              <a:t/>
            </a:r>
            <a:br>
              <a:rPr lang="en-AU" sz="1600" b="1" dirty="0" smtClean="0"/>
            </a:br>
            <a:r>
              <a:rPr lang="en-AU" sz="1600" b="1" dirty="0" smtClean="0"/>
              <a:t>5. Do the environment a favour, reduce food miles </a:t>
            </a:r>
            <a:br>
              <a:rPr lang="en-AU" sz="1600" b="1" dirty="0" smtClean="0"/>
            </a:br>
            <a:r>
              <a:rPr lang="en-AU" sz="1600" b="1" dirty="0" smtClean="0"/>
              <a:t/>
            </a:r>
            <a:br>
              <a:rPr lang="en-AU" sz="1600" b="1" dirty="0" smtClean="0"/>
            </a:br>
            <a:r>
              <a:rPr lang="en-AU" sz="1600" b="1" dirty="0" smtClean="0"/>
              <a:t>6. Enjoy the regional bounty brought to you with love and care </a:t>
            </a:r>
            <a:br>
              <a:rPr lang="en-AU" sz="1600" b="1" dirty="0" smtClean="0"/>
            </a:br>
            <a:r>
              <a:rPr lang="en-AU" sz="1600" b="1" dirty="0" smtClean="0"/>
              <a:t/>
            </a:r>
            <a:br>
              <a:rPr lang="en-AU" sz="1600" b="1" dirty="0" smtClean="0"/>
            </a:br>
            <a:r>
              <a:rPr lang="en-AU" sz="1600" b="1" dirty="0" smtClean="0"/>
              <a:t>7. Contribute to the local economy </a:t>
            </a:r>
            <a:br>
              <a:rPr lang="en-AU" sz="1600" b="1" dirty="0" smtClean="0"/>
            </a:br>
            <a:r>
              <a:rPr lang="en-AU" sz="1600" b="1" dirty="0" smtClean="0"/>
              <a:t/>
            </a:r>
            <a:br>
              <a:rPr lang="en-AU" sz="1600" b="1" dirty="0" smtClean="0"/>
            </a:br>
            <a:r>
              <a:rPr lang="en-AU" sz="1600" b="1" dirty="0" smtClean="0"/>
              <a:t>8. Give your body a hug with healthy food – and the occasional treat </a:t>
            </a:r>
            <a:br>
              <a:rPr lang="en-AU" sz="1600" b="1" dirty="0" smtClean="0"/>
            </a:br>
            <a:r>
              <a:rPr lang="en-AU" sz="1600" b="1" dirty="0" smtClean="0"/>
              <a:t/>
            </a:r>
            <a:br>
              <a:rPr lang="en-AU" sz="1600" b="1" dirty="0" smtClean="0"/>
            </a:br>
            <a:r>
              <a:rPr lang="en-AU" sz="1600" b="1" dirty="0" smtClean="0"/>
              <a:t>9. Get to know the best farmers, growers and food makers in the Waikato </a:t>
            </a:r>
            <a:br>
              <a:rPr lang="en-AU" sz="1600" b="1" dirty="0" smtClean="0"/>
            </a:br>
            <a:r>
              <a:rPr lang="en-AU" sz="1600" b="1" dirty="0" smtClean="0"/>
              <a:t/>
            </a:r>
            <a:br>
              <a:rPr lang="en-AU" sz="1600" b="1" dirty="0" smtClean="0"/>
            </a:br>
            <a:r>
              <a:rPr lang="en-AU" sz="1600" b="1" dirty="0" smtClean="0"/>
              <a:t>10. Meet friends, enjoy the music and market fanfare</a:t>
            </a:r>
          </a:p>
          <a:p>
            <a:endParaRPr lang="en-AU" sz="16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Important measures of positive influences</a:t>
            </a:r>
            <a:endParaRPr lang="en-AU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739" y="2012155"/>
            <a:ext cx="7605460" cy="402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Importance of negative influences</a:t>
            </a:r>
            <a:endParaRPr lang="en-AU" sz="36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663" y="1899137"/>
            <a:ext cx="7927084" cy="355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3439</TotalTime>
  <Words>845</Words>
  <Application>Microsoft Office PowerPoint</Application>
  <PresentationFormat>On-screen Show (4:3)</PresentationFormat>
  <Paragraphs>142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Blank Presentation</vt:lpstr>
      <vt:lpstr>Acrobat Document</vt:lpstr>
      <vt:lpstr>SUSTAINABLE FARMERS MARKETS IN AUSTRALIA &amp; NEW ZEALAND</vt:lpstr>
      <vt:lpstr>Slide 2</vt:lpstr>
      <vt:lpstr>Slide 3</vt:lpstr>
      <vt:lpstr>Slide 4</vt:lpstr>
      <vt:lpstr>Introduction</vt:lpstr>
      <vt:lpstr>Farmers market consumers</vt:lpstr>
      <vt:lpstr>10 reasons to shop at your Farmers' Market</vt:lpstr>
      <vt:lpstr>Important measures of positive influences</vt:lpstr>
      <vt:lpstr>Importance of negative influences</vt:lpstr>
      <vt:lpstr>Market constitution</vt:lpstr>
      <vt:lpstr>Market rules</vt:lpstr>
      <vt:lpstr>Private farmers markets</vt:lpstr>
      <vt:lpstr>Sustainable model</vt:lpstr>
      <vt:lpstr>New Zealand</vt:lpstr>
      <vt:lpstr>Slide 15</vt:lpstr>
      <vt:lpstr>Site selection</vt:lpstr>
      <vt:lpstr>Market mix</vt:lpstr>
      <vt:lpstr>Market layout</vt:lpstr>
      <vt:lpstr>Market manager</vt:lpstr>
      <vt:lpstr>Authenticity of produce</vt:lpstr>
      <vt:lpstr>New Zealand</vt:lpstr>
      <vt:lpstr>Australia</vt:lpstr>
      <vt:lpstr>Earth Market Milan</vt:lpstr>
      <vt:lpstr>Market promotion</vt:lpstr>
      <vt:lpstr>KIK</vt:lpstr>
      <vt:lpstr>Market promotion</vt:lpstr>
      <vt:lpstr>How to get farmers to grow for farmers market </vt:lpstr>
      <vt:lpstr>Future &amp; current research</vt:lpstr>
      <vt:lpstr>questions</vt:lpstr>
    </vt:vector>
  </TitlesOfParts>
  <Company>Edmund Boey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Edmund Boey</dc:creator>
  <cp:lastModifiedBy>BUE IT</cp:lastModifiedBy>
  <cp:revision>200</cp:revision>
  <dcterms:created xsi:type="dcterms:W3CDTF">2006-05-19T00:41:12Z</dcterms:created>
  <dcterms:modified xsi:type="dcterms:W3CDTF">2010-06-25T06:24:04Z</dcterms:modified>
</cp:coreProperties>
</file>